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</p:sldMasterIdLst>
  <p:notesMasterIdLst>
    <p:notesMasterId r:id="rId35"/>
  </p:notesMasterIdLst>
  <p:sldIdLst>
    <p:sldId id="256" r:id="rId2"/>
    <p:sldId id="510" r:id="rId3"/>
    <p:sldId id="514" r:id="rId4"/>
    <p:sldId id="515" r:id="rId5"/>
    <p:sldId id="516" r:id="rId6"/>
    <p:sldId id="517" r:id="rId7"/>
    <p:sldId id="518" r:id="rId8"/>
    <p:sldId id="592" r:id="rId9"/>
    <p:sldId id="519" r:id="rId10"/>
    <p:sldId id="590" r:id="rId11"/>
    <p:sldId id="520" r:id="rId12"/>
    <p:sldId id="521" r:id="rId13"/>
    <p:sldId id="522" r:id="rId14"/>
    <p:sldId id="523" r:id="rId15"/>
    <p:sldId id="524" r:id="rId16"/>
    <p:sldId id="512" r:id="rId17"/>
    <p:sldId id="513" r:id="rId18"/>
    <p:sldId id="526" r:id="rId19"/>
    <p:sldId id="525" r:id="rId20"/>
    <p:sldId id="527" r:id="rId21"/>
    <p:sldId id="528" r:id="rId22"/>
    <p:sldId id="529" r:id="rId23"/>
    <p:sldId id="530" r:id="rId24"/>
    <p:sldId id="531" r:id="rId25"/>
    <p:sldId id="532" r:id="rId26"/>
    <p:sldId id="534" r:id="rId27"/>
    <p:sldId id="535" r:id="rId28"/>
    <p:sldId id="536" r:id="rId29"/>
    <p:sldId id="537" r:id="rId30"/>
    <p:sldId id="538" r:id="rId31"/>
    <p:sldId id="539" r:id="rId32"/>
    <p:sldId id="591" r:id="rId33"/>
    <p:sldId id="401" r:id="rId34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36"/>
      <p:bold r:id="rId37"/>
      <p:italic r:id="rId38"/>
      <p:boldItalic r:id="rId39"/>
    </p:embeddedFont>
    <p:embeddedFont>
      <p:font typeface="Calibri Light" panose="020F0302020204030204" pitchFamily="34" charset="0"/>
      <p:regular r:id="rId40"/>
      <p:italic r:id="rId41"/>
    </p:embeddedFont>
    <p:embeddedFont>
      <p:font typeface="Cambria Math" panose="02040503050406030204" pitchFamily="18" charset="0"/>
      <p:regular r:id="rId42"/>
    </p:embeddedFont>
    <p:embeddedFont>
      <p:font typeface="Open Sans" panose="020B0606030504020204" pitchFamily="34" charset="0"/>
      <p:regular r:id="rId43"/>
      <p:bold r:id="rId44"/>
      <p:italic r:id="rId45"/>
      <p:boldItalic r:id="rId46"/>
    </p:embeddedFont>
    <p:embeddedFont>
      <p:font typeface="Segoe UI Light" panose="020B0502040204020203" pitchFamily="34" charset="0"/>
      <p:regular r:id="rId47"/>
      <p:italic r:id="rId48"/>
    </p:embeddedFont>
  </p:embeddedFontLst>
  <p:defaultTextStyle>
    <a:defPPr>
      <a:defRPr lang="es-P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AE3F3"/>
    <a:srgbClr val="FF0000"/>
    <a:srgbClr val="EF6C00"/>
    <a:srgbClr val="100700"/>
    <a:srgbClr val="000000"/>
    <a:srgbClr val="FDC0BB"/>
    <a:srgbClr val="FDD3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Sin estilo ni cuadrícul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Estilo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Estilo medio 2 - Énfasis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Estilo claro 2 - Acento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6844" autoAdjust="0"/>
    <p:restoredTop sz="96416" autoAdjust="0"/>
  </p:normalViewPr>
  <p:slideViewPr>
    <p:cSldViewPr snapToGrid="0">
      <p:cViewPr varScale="1">
        <p:scale>
          <a:sx n="111" d="100"/>
          <a:sy n="111" d="100"/>
        </p:scale>
        <p:origin x="965" y="8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7.fntdata"/><Relationship Id="rId47" Type="http://schemas.openxmlformats.org/officeDocument/2006/relationships/font" Target="fonts/font12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9.fntdata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8.fntdata"/><Relationship Id="rId48" Type="http://schemas.openxmlformats.org/officeDocument/2006/relationships/font" Target="fonts/font13.fntdata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schemas.openxmlformats.org/officeDocument/2006/relationships/font" Target="fonts/font11.fntdata"/><Relationship Id="rId20" Type="http://schemas.openxmlformats.org/officeDocument/2006/relationships/slide" Target="slides/slide19.xml"/><Relationship Id="rId41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55de561d24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55de561d24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sz="1800" b="1" i="0" dirty="0">
                <a:solidFill>
                  <a:srgbClr val="000000"/>
                </a:solidFill>
                <a:effectLst/>
                <a:latin typeface="TimesNewRomanPS-BoldMT"/>
              </a:rPr>
              <a:t>Localización transparente </a:t>
            </a:r>
            <a:r>
              <a:rPr lang="es-ES" sz="1800" b="0" i="0" dirty="0">
                <a:solidFill>
                  <a:srgbClr val="000000"/>
                </a:solidFill>
                <a:effectLst/>
                <a:latin typeface="TimesNewRomanPSMT"/>
              </a:rPr>
              <a:t>de los datos: las instrucciones no dependen de dónde se ejecutan ni de dónde se sitúan los datos</a:t>
            </a:r>
            <a:r>
              <a:rPr lang="es-ES" dirty="0"/>
              <a:t> </a:t>
            </a:r>
            <a:br>
              <a:rPr lang="es-ES" dirty="0"/>
            </a:br>
            <a:endParaRPr lang="es-ES" dirty="0"/>
          </a:p>
          <a:p>
            <a:r>
              <a:rPr lang="es-ES" sz="1800" b="1" i="0" dirty="0">
                <a:solidFill>
                  <a:srgbClr val="000000"/>
                </a:solidFill>
                <a:effectLst/>
                <a:latin typeface="TimesNewRomanPS-BoldMT"/>
              </a:rPr>
              <a:t>Transparencia en los nombres</a:t>
            </a:r>
            <a:r>
              <a:rPr lang="es-ES" sz="1800" b="0" i="0" dirty="0">
                <a:solidFill>
                  <a:srgbClr val="000000"/>
                </a:solidFill>
                <a:effectLst/>
                <a:latin typeface="TimesNewRomanPSMT"/>
              </a:rPr>
              <a:t>: un objeto se accede por su nombre, sin ambigüedad y sin especificar nada más.</a:t>
            </a:r>
            <a:r>
              <a:rPr lang="es-ES" dirty="0"/>
              <a:t> </a:t>
            </a:r>
            <a:br>
              <a:rPr lang="es-ES" dirty="0"/>
            </a:br>
            <a:endParaRPr lang="es-ES" dirty="0"/>
          </a:p>
          <a:p>
            <a:r>
              <a:rPr lang="es-ES" sz="1800" b="1" i="0" dirty="0">
                <a:solidFill>
                  <a:srgbClr val="000000"/>
                </a:solidFill>
                <a:effectLst/>
                <a:latin typeface="TimesNewRomanPS-BoldMT"/>
              </a:rPr>
              <a:t>Transparencia de fragmentación</a:t>
            </a:r>
            <a:r>
              <a:rPr lang="es-ES" sz="1800" b="0" i="0" dirty="0">
                <a:solidFill>
                  <a:srgbClr val="000000"/>
                </a:solidFill>
                <a:effectLst/>
                <a:latin typeface="TimesNewRomanPSMT"/>
              </a:rPr>
              <a:t>: fragmentación </a:t>
            </a:r>
            <a:r>
              <a:rPr lang="es-ES" sz="1800" b="1" i="0" dirty="0">
                <a:solidFill>
                  <a:srgbClr val="000000"/>
                </a:solidFill>
                <a:effectLst/>
                <a:latin typeface="TimesNewRomanPS-BoldMT"/>
              </a:rPr>
              <a:t>horizontal </a:t>
            </a:r>
            <a:r>
              <a:rPr lang="es-ES" sz="1800" b="0" i="0" dirty="0">
                <a:solidFill>
                  <a:srgbClr val="000000"/>
                </a:solidFill>
                <a:effectLst/>
                <a:latin typeface="TimesNewRomanPSMT"/>
              </a:rPr>
              <a:t>es distribuir una tabla en varios conjuntos de tuplas (cada uno en un ordenador). La </a:t>
            </a:r>
            <a:r>
              <a:rPr lang="es-ES" sz="1800" b="1" i="0" dirty="0">
                <a:solidFill>
                  <a:srgbClr val="000000"/>
                </a:solidFill>
                <a:effectLst/>
                <a:latin typeface="TimesNewRomanPS-BoldMT"/>
              </a:rPr>
              <a:t>vertical </a:t>
            </a:r>
            <a:r>
              <a:rPr lang="es-ES" sz="1800" b="0" i="0" dirty="0">
                <a:solidFill>
                  <a:srgbClr val="000000"/>
                </a:solidFill>
                <a:effectLst/>
                <a:latin typeface="TimesNewRomanPSMT"/>
              </a:rPr>
              <a:t>en distribuir la tabla en conjuntos de atributos. La consulta sobre la tabla se transforma de modo automático en varias consultas sobre sus fragmentos</a:t>
            </a:r>
            <a:r>
              <a:rPr lang="es-ES" dirty="0"/>
              <a:t> </a:t>
            </a:r>
            <a:br>
              <a:rPr lang="es-ES" dirty="0"/>
            </a:b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20967296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55de561d24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55de561d24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42372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16;p3">
            <a:extLst>
              <a:ext uri="{FF2B5EF4-FFF2-40B4-BE49-F238E27FC236}">
                <a16:creationId xmlns:a16="http://schemas.microsoft.com/office/drawing/2014/main" id="{521154EE-5245-4AAF-A19C-B38E8A5CAE18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-769"/>
            <a:ext cx="9143999" cy="514502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4447579-073F-42CD-AC65-DC845AE03E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4727" y="592547"/>
            <a:ext cx="4313144" cy="1790700"/>
          </a:xfrm>
        </p:spPr>
        <p:txBody>
          <a:bodyPr anchor="b">
            <a:normAutofit/>
          </a:bodyPr>
          <a:lstStyle>
            <a:lvl1pPr algn="l">
              <a:defRPr sz="4050"/>
            </a:lvl1pPr>
          </a:lstStyle>
          <a:p>
            <a:r>
              <a:rPr lang="es-ES"/>
              <a:t>Haga clic para modificar el estilo de título del patrón</a:t>
            </a:r>
            <a:endParaRPr lang="es-PE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18BC3C6-6AAD-4368-BF86-5A8E3819FC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5324" y="2827733"/>
            <a:ext cx="3405467" cy="1448432"/>
          </a:xfrm>
        </p:spPr>
        <p:txBody>
          <a:bodyPr/>
          <a:lstStyle>
            <a:lvl1pPr marL="0" indent="0" algn="l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s-ES"/>
              <a:t>Haga clic para modificar el estilo de subtítulo del patrón</a:t>
            </a:r>
            <a:endParaRPr lang="es-PE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CA98308-C20C-437F-B397-257B552AC1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E246E-3CA8-4B11-9CEF-5A7ECF4B3382}" type="datetimeFigureOut">
              <a:rPr lang="es-PE" smtClean="0"/>
              <a:t>12/06/2023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0A5973B-07C0-4785-82D4-0FB4B4393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9F67C7E-ED82-455B-BEAD-DCCC850CEA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‹Nº›</a:t>
            </a:fld>
            <a:endParaRPr lang="es-PE" dirty="0"/>
          </a:p>
        </p:txBody>
      </p:sp>
      <p:pic>
        <p:nvPicPr>
          <p:cNvPr id="8" name="Google Shape;19;p3">
            <a:extLst>
              <a:ext uri="{FF2B5EF4-FFF2-40B4-BE49-F238E27FC236}">
                <a16:creationId xmlns:a16="http://schemas.microsoft.com/office/drawing/2014/main" id="{B400B4D4-CADC-4CB9-8F57-D2AB4142DEE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-1912" r="54024"/>
          <a:stretch/>
        </p:blipFill>
        <p:spPr>
          <a:xfrm>
            <a:off x="164728" y="4012598"/>
            <a:ext cx="1456778" cy="80891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97936173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4B3844-8A41-412E-B08A-37C78E9983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8B1286E4-B0EC-4CF7-B366-5929FF0E2DD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s-ES"/>
              <a:t>Haga clic en el icono para agregar una imagen</a:t>
            </a:r>
            <a:endParaRPr lang="es-PE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F37C11D-690E-42EB-8403-EAFDA48D4E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2F95824-16FA-4155-B281-9F2197383E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E246E-3CA8-4B11-9CEF-5A7ECF4B3382}" type="datetimeFigureOut">
              <a:rPr lang="es-PE" smtClean="0"/>
              <a:t>12/06/2023</a:t>
            </a:fld>
            <a:endParaRPr lang="es-PE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1A03920-6468-45A9-AE50-F40C0ACD30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F743196-8500-4F13-A5AB-AA2EE2FBE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‹Nº›</a:t>
            </a:fld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1237778626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"/>
          <p:cNvSpPr txBox="1">
            <a:spLocks noGrp="1"/>
          </p:cNvSpPr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605231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 txBox="1">
            <a:spLocks noGrp="1"/>
          </p:cNvSpPr>
          <p:nvPr>
            <p:ph type="title"/>
          </p:nvPr>
        </p:nvSpPr>
        <p:spPr>
          <a:xfrm>
            <a:off x="311625" y="158129"/>
            <a:ext cx="8520600" cy="631521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 dirty="0"/>
          </a:p>
        </p:txBody>
      </p:sp>
      <p:sp>
        <p:nvSpPr>
          <p:cNvPr id="28" name="Google Shape;28;p4"/>
          <p:cNvSpPr txBox="1">
            <a:spLocks noGrp="1"/>
          </p:cNvSpPr>
          <p:nvPr>
            <p:ph type="body" idx="1"/>
          </p:nvPr>
        </p:nvSpPr>
        <p:spPr>
          <a:xfrm>
            <a:off x="311700" y="850006"/>
            <a:ext cx="8520600" cy="3719019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252000" lvl="0" indent="-2520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baseline="0"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 dirty="0"/>
          </a:p>
        </p:txBody>
      </p:sp>
      <p:sp>
        <p:nvSpPr>
          <p:cNvPr id="29" name="Google Shape;2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390504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9"/>
          <p:cNvSpPr txBox="1">
            <a:spLocks noGrp="1"/>
          </p:cNvSpPr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ubTitle" idx="1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512319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F06F35-487F-404B-ADFA-697BB715F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880AAC0-B967-4B4C-90A1-5DC56494FC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A86C0BD-363C-4394-A9FA-948A5FAA0B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E246E-3CA8-4B11-9CEF-5A7ECF4B3382}" type="datetimeFigureOut">
              <a:rPr lang="es-PE" smtClean="0"/>
              <a:t>12/06/2023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9128729-1FAC-4074-9DC2-A4B5FB579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64DDDE4-7145-4131-AC5B-1078F8B682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‹Nº›</a:t>
            </a:fld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3106010857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1_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99;p12">
            <a:extLst>
              <a:ext uri="{FF2B5EF4-FFF2-40B4-BE49-F238E27FC236}">
                <a16:creationId xmlns:a16="http://schemas.microsoft.com/office/drawing/2014/main" id="{0941692D-1145-4175-8385-61D80996618C}"/>
              </a:ext>
            </a:extLst>
          </p:cNvPr>
          <p:cNvSpPr/>
          <p:nvPr/>
        </p:nvSpPr>
        <p:spPr>
          <a:xfrm>
            <a:off x="0" y="4519456"/>
            <a:ext cx="8824913" cy="633221"/>
          </a:xfrm>
          <a:custGeom>
            <a:avLst/>
            <a:gdLst/>
            <a:ahLst/>
            <a:cxnLst/>
            <a:rect l="l" t="t" r="r" b="b"/>
            <a:pathLst>
              <a:path w="11766550" h="844295" extrusionOk="0">
                <a:moveTo>
                  <a:pt x="0" y="0"/>
                </a:moveTo>
                <a:lnTo>
                  <a:pt x="11226800" y="0"/>
                </a:lnTo>
                <a:cubicBezTo>
                  <a:pt x="11410950" y="279315"/>
                  <a:pt x="11493500" y="412580"/>
                  <a:pt x="11766550" y="837945"/>
                </a:cubicBezTo>
                <a:lnTo>
                  <a:pt x="0" y="844295"/>
                </a:lnTo>
                <a:lnTo>
                  <a:pt x="0" y="0"/>
                </a:lnTo>
                <a:close/>
              </a:path>
            </a:pathLst>
          </a:custGeom>
          <a:solidFill>
            <a:srgbClr val="00A8ED"/>
          </a:solidFill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35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EF06F35-487F-404B-ADFA-697BB715F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880AAC0-B967-4B4C-90A1-5DC56494FC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A86C0BD-363C-4394-A9FA-948A5FAA0B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E246E-3CA8-4B11-9CEF-5A7ECF4B3382}" type="datetimeFigureOut">
              <a:rPr lang="es-PE" smtClean="0"/>
              <a:t>12/06/2023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9128729-1FAC-4074-9DC2-A4B5FB579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64DDDE4-7145-4131-AC5B-1078F8B682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‹Nº›</a:t>
            </a:fld>
            <a:endParaRPr lang="es-PE" dirty="0"/>
          </a:p>
        </p:txBody>
      </p:sp>
      <p:pic>
        <p:nvPicPr>
          <p:cNvPr id="8" name="Google Shape;98;p12">
            <a:extLst>
              <a:ext uri="{FF2B5EF4-FFF2-40B4-BE49-F238E27FC236}">
                <a16:creationId xmlns:a16="http://schemas.microsoft.com/office/drawing/2014/main" id="{565300D3-CC02-4FDD-AC00-92178EAFB1A1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89959470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658CCC9-EED1-43F7-BA28-02A85D997E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6F31881-427B-4EA8-95B6-E8CA856552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8D601F3-EAF6-4B45-ABFA-473D7691A1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E246E-3CA8-4B11-9CEF-5A7ECF4B3382}" type="datetimeFigureOut">
              <a:rPr lang="es-PE" smtClean="0"/>
              <a:t>12/06/2023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531AE90-06B6-4872-B76B-51BD4FA2BB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B88C60F-465C-4979-A675-08784E456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‹Nº›</a:t>
            </a:fld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2433064272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A85421-0303-4A2D-9230-5E8B9694A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1EB53F0-4D1F-401E-8429-B791BF1E1B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2C1430B-E4B5-4554-9577-923B3000A4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DE290FC2-7933-418A-AAE4-A000B11C20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E246E-3CA8-4B11-9CEF-5A7ECF4B3382}" type="datetimeFigureOut">
              <a:rPr lang="es-PE" smtClean="0"/>
              <a:t>12/06/2023</a:t>
            </a:fld>
            <a:endParaRPr lang="es-PE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65ECDFC-052D-41C6-A5F3-3C772BFC8A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1938A97-AD20-482C-9DA1-A87BFC996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‹Nº›</a:t>
            </a:fld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1219480814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6507B54-83E0-438A-8A70-2BB7B18D2B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0B7EA43-2D71-40DF-B12B-18993F1A65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31A9DF1-EEAC-471F-823A-3EE31725C9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4C30A843-5805-43BE-91D0-BE8DA283C1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EE9ABF3B-1C88-420A-B2A0-8DBADD7EB0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707852ED-0FCB-456B-9331-AFD3002806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E246E-3CA8-4B11-9CEF-5A7ECF4B3382}" type="datetimeFigureOut">
              <a:rPr lang="es-PE" smtClean="0"/>
              <a:t>12/06/2023</a:t>
            </a:fld>
            <a:endParaRPr lang="es-PE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7D281C57-9015-497A-8843-83F11FD8A6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83959ECC-4370-4750-916C-AD3732B622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‹Nº›</a:t>
            </a:fld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253706832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Solo el títul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81;p10">
            <a:extLst>
              <a:ext uri="{FF2B5EF4-FFF2-40B4-BE49-F238E27FC236}">
                <a16:creationId xmlns:a16="http://schemas.microsoft.com/office/drawing/2014/main" id="{6885C29A-DFAA-407F-85D4-F0A21CA10828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b="22863"/>
          <a:stretch/>
        </p:blipFill>
        <p:spPr>
          <a:xfrm>
            <a:off x="0" y="441154"/>
            <a:ext cx="9144000" cy="459995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B812C6B-A442-46B7-9556-200F98BC2D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938" y="1798155"/>
            <a:ext cx="6636124" cy="994172"/>
          </a:xfrm>
        </p:spPr>
        <p:txBody>
          <a:bodyPr>
            <a:noAutofit/>
          </a:bodyPr>
          <a:lstStyle>
            <a:lvl1pPr algn="ctr"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PE" dirty="0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24D0CA3F-D1A8-4EBF-8BA3-4A1C8A62F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E246E-3CA8-4B11-9CEF-5A7ECF4B3382}" type="datetimeFigureOut">
              <a:rPr lang="es-PE" smtClean="0"/>
              <a:t>12/06/2023</a:t>
            </a:fld>
            <a:endParaRPr lang="es-PE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2A953B44-E615-4A02-95C9-685FBCB2FD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EDA99482-9B85-48A1-9030-AF3E27762E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‹Nº›</a:t>
            </a:fld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2152392327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CEA5932E-53A7-4C7C-A525-D6FF1B2655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E246E-3CA8-4B11-9CEF-5A7ECF4B3382}" type="datetimeFigureOut">
              <a:rPr lang="es-PE" smtClean="0"/>
              <a:t>12/06/2023</a:t>
            </a:fld>
            <a:endParaRPr lang="es-PE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0A256028-970C-4D49-9091-D527F392B3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F69CCF6-2D41-4AF2-905B-B84689731C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‹Nº›</a:t>
            </a:fld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2699756622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DA657E6-091A-43C8-BFDA-0DE7BB3F89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0C34D18-B963-4FD3-813E-BE5F0753D3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1EFE703-4832-4153-83B1-7D86F7E135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773B51B-2A69-4933-BD38-292A836F6D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E246E-3CA8-4B11-9CEF-5A7ECF4B3382}" type="datetimeFigureOut">
              <a:rPr lang="es-PE" smtClean="0"/>
              <a:t>12/06/2023</a:t>
            </a:fld>
            <a:endParaRPr lang="es-PE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812BEC3-B326-45BE-ABB3-148A6B046E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A27248B-F416-4714-82AB-5EE6212039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‹Nº›</a:t>
            </a:fld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882903724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3A8A6EFE-7737-4A6D-8F33-DA07BC8D2E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7711E98-B70E-43E0-9699-BBDB606412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4749CEE-59F7-47FC-B06F-3E4B6135BCC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6E246E-3CA8-4B11-9CEF-5A7ECF4B3382}" type="datetimeFigureOut">
              <a:rPr lang="es-PE" smtClean="0"/>
              <a:t>12/06/2023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DEF22A7-5EA5-4A71-9043-C9169D75BA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FAC3B9B-F798-4F00-9F08-7B70C8164A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‹Nº›</a:t>
            </a:fld>
            <a:endParaRPr lang="es-PE" dirty="0"/>
          </a:p>
        </p:txBody>
      </p:sp>
      <p:pic>
        <p:nvPicPr>
          <p:cNvPr id="7" name="Google Shape;42;p6">
            <a:extLst>
              <a:ext uri="{FF2B5EF4-FFF2-40B4-BE49-F238E27FC236}">
                <a16:creationId xmlns:a16="http://schemas.microsoft.com/office/drawing/2014/main" id="{1D5E2077-5D39-494C-AD10-2122D0228CA2}"/>
              </a:ext>
            </a:extLst>
          </p:cNvPr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0" y="-1"/>
            <a:ext cx="9144000" cy="514330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190822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  <p:sldLayoutId id="2147483683" r:id="rId13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PE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3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8.gif"/><Relationship Id="rId5" Type="http://schemas.openxmlformats.org/officeDocument/2006/relationships/image" Target="../media/image23.png"/><Relationship Id="rId4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4.png"/><Relationship Id="rId7" Type="http://schemas.openxmlformats.org/officeDocument/2006/relationships/image" Target="../media/image3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9.png"/><Relationship Id="rId5" Type="http://schemas.openxmlformats.org/officeDocument/2006/relationships/image" Target="../media/image23.png"/><Relationship Id="rId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>
            <a:spLocks noGrp="1"/>
          </p:cNvSpPr>
          <p:nvPr>
            <p:ph type="ctrTitle"/>
          </p:nvPr>
        </p:nvSpPr>
        <p:spPr>
          <a:xfrm>
            <a:off x="123120" y="1456728"/>
            <a:ext cx="4152666" cy="115703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s" sz="4500" dirty="0"/>
              <a:t>Base de datos distribuida</a:t>
            </a:r>
            <a:endParaRPr sz="40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67" name="Google Shape;67;p13"/>
          <p:cNvSpPr txBox="1">
            <a:spLocks noGrp="1"/>
          </p:cNvSpPr>
          <p:nvPr>
            <p:ph type="subTitle" idx="1"/>
          </p:nvPr>
        </p:nvSpPr>
        <p:spPr>
          <a:xfrm>
            <a:off x="57287" y="2793157"/>
            <a:ext cx="3626071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 b="1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 dirty="0"/>
              <a:t>Semana 11</a:t>
            </a:r>
            <a:endParaRPr sz="2000" dirty="0"/>
          </a:p>
        </p:txBody>
      </p:sp>
      <p:sp>
        <p:nvSpPr>
          <p:cNvPr id="68" name="Google Shape;68;p13"/>
          <p:cNvSpPr txBox="1"/>
          <p:nvPr/>
        </p:nvSpPr>
        <p:spPr>
          <a:xfrm>
            <a:off x="114400" y="117725"/>
            <a:ext cx="8867700" cy="4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 dirty="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CS2702</a:t>
            </a:r>
            <a:r>
              <a:rPr lang="es" sz="2500" b="1" dirty="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                          </a:t>
            </a:r>
            <a:r>
              <a:rPr lang="es" sz="2500" b="1" cap="small" dirty="0">
                <a:latin typeface="Calibri"/>
                <a:ea typeface="Calibri"/>
                <a:cs typeface="Calibri"/>
                <a:sym typeface="Calibri"/>
              </a:rPr>
              <a:t>Bases de Datos II</a:t>
            </a:r>
            <a:endParaRPr sz="294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" name="Google Shape;69;p13"/>
          <p:cNvSpPr txBox="1"/>
          <p:nvPr/>
        </p:nvSpPr>
        <p:spPr>
          <a:xfrm>
            <a:off x="1870322" y="4094530"/>
            <a:ext cx="3753300" cy="4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s" sz="1600" dirty="0">
                <a:solidFill>
                  <a:srgbClr val="45818E"/>
                </a:solidFill>
                <a:latin typeface="Calibri"/>
                <a:ea typeface="Calibri"/>
                <a:cs typeface="Calibri"/>
                <a:sym typeface="Calibri"/>
              </a:rPr>
              <a:t>Heider Sanchez</a:t>
            </a:r>
          </a:p>
          <a:p>
            <a:pPr marL="0" lvl="0" indent="0" rtl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s" sz="1600" i="1" dirty="0">
                <a:solidFill>
                  <a:srgbClr val="45818E"/>
                </a:solidFill>
                <a:latin typeface="Calibri"/>
                <a:ea typeface="Calibri"/>
                <a:cs typeface="Calibri"/>
                <a:sym typeface="Calibri"/>
              </a:rPr>
              <a:t>hsanchez@utec.edu.pe</a:t>
            </a:r>
            <a:endParaRPr sz="1600" i="1" dirty="0">
              <a:solidFill>
                <a:srgbClr val="45818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Google Shape;68;p13">
            <a:extLst>
              <a:ext uri="{FF2B5EF4-FFF2-40B4-BE49-F238E27FC236}">
                <a16:creationId xmlns:a16="http://schemas.microsoft.com/office/drawing/2014/main" id="{2037DDA7-63D6-4221-AA4B-FE5D8CEBC649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123120" y="72720"/>
            <a:ext cx="2422080" cy="6958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319849-E944-4A18-BA0B-6B8E62585F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sz="2800" dirty="0"/>
              <a:t>Crecimiento de los datos … muchas soluciones </a:t>
            </a:r>
            <a:endParaRPr lang="es-PE" dirty="0"/>
          </a:p>
        </p:txBody>
      </p:sp>
      <p:pic>
        <p:nvPicPr>
          <p:cNvPr id="1026" name="Picture 2" descr="Resultado de imagen para big data companies">
            <a:extLst>
              <a:ext uri="{FF2B5EF4-FFF2-40B4-BE49-F238E27FC236}">
                <a16:creationId xmlns:a16="http://schemas.microsoft.com/office/drawing/2014/main" id="{445BEEFD-6FF9-4D28-8232-823B812C7D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82" b="3056"/>
          <a:stretch/>
        </p:blipFill>
        <p:spPr bwMode="auto">
          <a:xfrm>
            <a:off x="1897380" y="789650"/>
            <a:ext cx="6095683" cy="4195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39330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Cada aplicación es diferente ...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sz="2000" dirty="0"/>
              <a:t>Los </a:t>
            </a:r>
            <a:r>
              <a:rPr lang="en-IE" sz="2000" b="1" dirty="0" err="1"/>
              <a:t>Datos</a:t>
            </a:r>
            <a:r>
              <a:rPr lang="en-IE" sz="2000" b="1" dirty="0"/>
              <a:t> </a:t>
            </a:r>
            <a:r>
              <a:rPr lang="en-IE" sz="2000" dirty="0" err="1"/>
              <a:t>pueden</a:t>
            </a:r>
            <a:r>
              <a:rPr lang="en-IE" sz="2000" dirty="0"/>
              <a:t> </a:t>
            </a:r>
            <a:r>
              <a:rPr lang="en-IE" sz="2000" dirty="0" err="1"/>
              <a:t>ser</a:t>
            </a:r>
            <a:endParaRPr lang="en-IE" sz="2000" dirty="0"/>
          </a:p>
          <a:p>
            <a:pPr lvl="1"/>
            <a:r>
              <a:rPr lang="en-IE" sz="1600" dirty="0"/>
              <a:t>(Semi-)Structured data </a:t>
            </a:r>
          </a:p>
          <a:p>
            <a:pPr lvl="2"/>
            <a:r>
              <a:rPr lang="en-IE" sz="1600" dirty="0"/>
              <a:t>(</a:t>
            </a:r>
            <a:r>
              <a:rPr lang="en-IE" sz="1600" dirty="0">
                <a:solidFill>
                  <a:srgbClr val="0070C0"/>
                </a:solidFill>
              </a:rPr>
              <a:t>Relational DBs, JSON, XML, CSV, HTML form data</a:t>
            </a:r>
            <a:r>
              <a:rPr lang="en-IE" sz="1600" dirty="0"/>
              <a:t>) </a:t>
            </a:r>
          </a:p>
          <a:p>
            <a:pPr lvl="1"/>
            <a:r>
              <a:rPr lang="en-IE" sz="1600" dirty="0"/>
              <a:t>Unstructured data </a:t>
            </a:r>
          </a:p>
          <a:p>
            <a:pPr lvl="2"/>
            <a:r>
              <a:rPr lang="en-IE" sz="1600" dirty="0"/>
              <a:t>(</a:t>
            </a:r>
            <a:r>
              <a:rPr lang="en-IE" sz="1600" dirty="0">
                <a:solidFill>
                  <a:srgbClr val="0070C0"/>
                </a:solidFill>
              </a:rPr>
              <a:t>text document, comments, images, videos</a:t>
            </a:r>
            <a:r>
              <a:rPr lang="en-IE" sz="1600" dirty="0"/>
              <a:t>)</a:t>
            </a:r>
          </a:p>
          <a:p>
            <a:pPr lvl="1"/>
            <a:r>
              <a:rPr lang="en-IE" sz="1600" i="1" dirty="0"/>
              <a:t>Y </a:t>
            </a:r>
            <a:r>
              <a:rPr lang="en-IE" sz="1600" i="1" dirty="0" err="1"/>
              <a:t>cualquier</a:t>
            </a:r>
            <a:r>
              <a:rPr lang="en-IE" sz="1600" i="1" dirty="0"/>
              <a:t> </a:t>
            </a:r>
            <a:r>
              <a:rPr lang="en-IE" sz="1600" i="1" dirty="0" err="1"/>
              <a:t>cosa</a:t>
            </a:r>
            <a:r>
              <a:rPr lang="en-IE" sz="1600" i="1" dirty="0"/>
              <a:t> entre </a:t>
            </a:r>
            <a:r>
              <a:rPr lang="en-IE" sz="1600" i="1" dirty="0" err="1"/>
              <a:t>ellos</a:t>
            </a:r>
            <a:r>
              <a:rPr lang="en-IE" sz="1600" i="1" dirty="0"/>
              <a:t>!!</a:t>
            </a:r>
          </a:p>
          <a:p>
            <a:pPr marL="0" indent="0">
              <a:buNone/>
            </a:pPr>
            <a:endParaRPr lang="es-PE" sz="2000" dirty="0"/>
          </a:p>
        </p:txBody>
      </p:sp>
    </p:spTree>
    <p:extLst>
      <p:ext uri="{BB962C8B-B14F-4D97-AF65-F5344CB8AC3E}">
        <p14:creationId xmlns:p14="http://schemas.microsoft.com/office/powerpoint/2010/main" val="21012439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Cada aplicación es diferente ...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IE" sz="2000" dirty="0"/>
              <a:t>El </a:t>
            </a:r>
            <a:r>
              <a:rPr lang="en-IE" sz="2000" b="1" dirty="0" err="1"/>
              <a:t>Procesamiento</a:t>
            </a:r>
            <a:r>
              <a:rPr lang="en-IE" sz="2000" dirty="0"/>
              <a:t> </a:t>
            </a:r>
            <a:r>
              <a:rPr lang="en-IE" sz="2000" dirty="0" err="1"/>
              <a:t>puede</a:t>
            </a:r>
            <a:r>
              <a:rPr lang="en-IE" sz="2000" dirty="0"/>
              <a:t> </a:t>
            </a:r>
            <a:r>
              <a:rPr lang="en-IE" sz="2000" dirty="0" err="1"/>
              <a:t>implicar</a:t>
            </a:r>
            <a:r>
              <a:rPr lang="en-IE" sz="2000" dirty="0"/>
              <a:t>:</a:t>
            </a: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en-IE" sz="1800" dirty="0"/>
              <a:t>Database Management/Analytics</a:t>
            </a:r>
          </a:p>
          <a:p>
            <a:pPr lvl="2">
              <a:lnSpc>
                <a:spcPct val="100000"/>
              </a:lnSpc>
              <a:spcBef>
                <a:spcPts val="1200"/>
              </a:spcBef>
            </a:pPr>
            <a:r>
              <a:rPr lang="en-IE" sz="1800" dirty="0"/>
              <a:t>(</a:t>
            </a:r>
            <a:r>
              <a:rPr lang="en-IE" sz="1800" u="sng" dirty="0">
                <a:solidFill>
                  <a:srgbClr val="0070C0"/>
                </a:solidFill>
              </a:rPr>
              <a:t>indexing, querying</a:t>
            </a:r>
            <a:r>
              <a:rPr lang="en-IE" sz="1800" dirty="0">
                <a:solidFill>
                  <a:srgbClr val="0070C0"/>
                </a:solidFill>
              </a:rPr>
              <a:t>,</a:t>
            </a:r>
            <a:r>
              <a:rPr lang="en-IE" sz="1800" dirty="0"/>
              <a:t> </a:t>
            </a:r>
            <a:r>
              <a:rPr lang="en-IE" sz="1800" u="sng" dirty="0">
                <a:solidFill>
                  <a:srgbClr val="0070C0"/>
                </a:solidFill>
              </a:rPr>
              <a:t>joins</a:t>
            </a:r>
            <a:r>
              <a:rPr lang="en-IE" sz="1800" dirty="0">
                <a:solidFill>
                  <a:srgbClr val="0070C0"/>
                </a:solidFill>
              </a:rPr>
              <a:t>, </a:t>
            </a:r>
            <a:r>
              <a:rPr lang="en-IE" sz="1800" u="sng" dirty="0">
                <a:solidFill>
                  <a:srgbClr val="0070C0"/>
                </a:solidFill>
              </a:rPr>
              <a:t>aggregation</a:t>
            </a:r>
            <a:r>
              <a:rPr lang="en-IE" sz="1800" dirty="0"/>
              <a:t>)</a:t>
            </a: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en-IE" sz="1600" dirty="0"/>
              <a:t>Natural Language Processing </a:t>
            </a:r>
          </a:p>
          <a:p>
            <a:pPr lvl="2">
              <a:lnSpc>
                <a:spcPct val="100000"/>
              </a:lnSpc>
              <a:spcBef>
                <a:spcPts val="1200"/>
              </a:spcBef>
            </a:pPr>
            <a:r>
              <a:rPr lang="en-IE" sz="1600" dirty="0">
                <a:solidFill>
                  <a:srgbClr val="0070C0"/>
                </a:solidFill>
              </a:rPr>
              <a:t>(keyword search, topic extraction, entity recognition, machine translation, sentiment analysis, etc.) </a:t>
            </a: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en-IE" sz="1600" dirty="0"/>
              <a:t>Data Mining and Statistics </a:t>
            </a:r>
          </a:p>
          <a:p>
            <a:pPr lvl="2">
              <a:lnSpc>
                <a:spcPct val="100000"/>
              </a:lnSpc>
              <a:spcBef>
                <a:spcPts val="1200"/>
              </a:spcBef>
            </a:pPr>
            <a:r>
              <a:rPr lang="en-IE" sz="1600" dirty="0">
                <a:solidFill>
                  <a:srgbClr val="0070C0"/>
                </a:solidFill>
              </a:rPr>
              <a:t>(pattern recognition, classification, event detection, recommendations, etc.)</a:t>
            </a: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es-PE" sz="1600" dirty="0"/>
              <a:t>O algo mas / una mezcla</a:t>
            </a:r>
          </a:p>
        </p:txBody>
      </p:sp>
    </p:spTree>
    <p:extLst>
      <p:ext uri="{BB962C8B-B14F-4D97-AF65-F5344CB8AC3E}">
        <p14:creationId xmlns:p14="http://schemas.microsoft.com/office/powerpoint/2010/main" val="21085703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La escala es un factor común ...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708" y="1004149"/>
            <a:ext cx="4708740" cy="37518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3"/>
          <p:cNvSpPr txBox="1"/>
          <p:nvPr/>
        </p:nvSpPr>
        <p:spPr>
          <a:xfrm>
            <a:off x="311625" y="1004149"/>
            <a:ext cx="3145149" cy="3416320"/>
          </a:xfrm>
          <a:prstGeom prst="rect">
            <a:avLst/>
          </a:prstGeom>
          <a:solidFill>
            <a:schemeClr val="bg1">
              <a:lumMod val="85000"/>
              <a:alpha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s-PE" dirty="0">
                <a:latin typeface="Segoe UI Light" panose="020B0502040204020203" pitchFamily="34" charset="0"/>
              </a:rPr>
              <a:t>Tengo un algoritmo.</a:t>
            </a:r>
          </a:p>
          <a:p>
            <a:endParaRPr lang="es-PE" dirty="0">
              <a:latin typeface="Segoe UI Light" panose="020B0502040204020203" pitchFamily="34" charset="0"/>
            </a:endParaRPr>
          </a:p>
          <a:p>
            <a:r>
              <a:rPr lang="es-PE" dirty="0">
                <a:latin typeface="Segoe UI Light" panose="020B0502040204020203" pitchFamily="34" charset="0"/>
              </a:rPr>
              <a:t>Tengo una máquina que puede procesar 1000 elementos de entrada en una hora.</a:t>
            </a:r>
          </a:p>
          <a:p>
            <a:endParaRPr lang="es-PE" dirty="0">
              <a:latin typeface="Segoe UI Light" panose="020B0502040204020203" pitchFamily="34" charset="0"/>
            </a:endParaRPr>
          </a:p>
          <a:p>
            <a:r>
              <a:rPr lang="es-PE" dirty="0">
                <a:latin typeface="Segoe UI Light" panose="020B0502040204020203" pitchFamily="34" charset="0"/>
              </a:rPr>
              <a:t>Si compro una máquina que es n veces más potente, ¿cuántos elementos puedo procesar en una hora?</a:t>
            </a:r>
          </a:p>
          <a:p>
            <a:endParaRPr lang="en-IE" dirty="0">
              <a:latin typeface="Segoe UI Light" panose="020B0502040204020203" pitchFamily="34" charset="0"/>
            </a:endParaRPr>
          </a:p>
        </p:txBody>
      </p:sp>
      <p:sp>
        <p:nvSpPr>
          <p:cNvPr id="6" name="TextBox 14"/>
          <p:cNvSpPr txBox="1"/>
          <p:nvPr/>
        </p:nvSpPr>
        <p:spPr>
          <a:xfrm>
            <a:off x="311625" y="4158859"/>
            <a:ext cx="3145148" cy="646331"/>
          </a:xfrm>
          <a:prstGeom prst="rect">
            <a:avLst/>
          </a:prstGeom>
          <a:solidFill>
            <a:srgbClr val="C2E49C">
              <a:alpha val="90000"/>
            </a:srgbClr>
          </a:solidFill>
        </p:spPr>
        <p:txBody>
          <a:bodyPr wrap="square" rtlCol="0">
            <a:spAutoFit/>
          </a:bodyPr>
          <a:lstStyle/>
          <a:p>
            <a:r>
              <a:rPr lang="es-PE" dirty="0">
                <a:latin typeface="Segoe UI Light" panose="020B0502040204020203" pitchFamily="34" charset="0"/>
              </a:rPr>
              <a:t>Depende de lo que hace el algoritmo !!</a:t>
            </a:r>
            <a:endParaRPr lang="en-IE" dirty="0">
              <a:latin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31856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Sistemas distribuidos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Se require </a:t>
            </a:r>
            <a:r>
              <a:rPr lang="en-IE" dirty="0" err="1"/>
              <a:t>más</a:t>
            </a:r>
            <a:r>
              <a:rPr lang="en-IE" dirty="0"/>
              <a:t> de </a:t>
            </a:r>
            <a:r>
              <a:rPr lang="en-IE" dirty="0" err="1"/>
              <a:t>una</a:t>
            </a:r>
            <a:r>
              <a:rPr lang="en-IE" dirty="0"/>
              <a:t> </a:t>
            </a:r>
            <a:r>
              <a:rPr lang="en-IE" dirty="0" err="1"/>
              <a:t>máquina</a:t>
            </a:r>
            <a:r>
              <a:rPr lang="en-IE" dirty="0"/>
              <a:t>!</a:t>
            </a:r>
          </a:p>
          <a:p>
            <a:pPr lvl="1"/>
            <a:r>
              <a:rPr lang="en-IE" sz="1600" dirty="0"/>
              <a:t>Google ca. 1998:</a:t>
            </a:r>
          </a:p>
          <a:p>
            <a:endParaRPr lang="es-PE" dirty="0"/>
          </a:p>
        </p:txBody>
      </p:sp>
      <p:grpSp>
        <p:nvGrpSpPr>
          <p:cNvPr id="7" name="Grupo 6"/>
          <p:cNvGrpSpPr/>
          <p:nvPr/>
        </p:nvGrpSpPr>
        <p:grpSpPr>
          <a:xfrm>
            <a:off x="955050" y="1600199"/>
            <a:ext cx="7207875" cy="3152775"/>
            <a:chOff x="831225" y="1016143"/>
            <a:chExt cx="8001000" cy="3965432"/>
          </a:xfrm>
        </p:grpSpPr>
        <p:pic>
          <p:nvPicPr>
            <p:cNvPr id="4" name="Picture 4" descr="http://farm4.static.flickr.com/3565/3322767346_c97552f7b9_o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07725" y="1543049"/>
              <a:ext cx="5524500" cy="3438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6" descr="http://activerain.com/image_store/uploads/2/4/4/3/0/ar127886441303442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1225" y="3078137"/>
              <a:ext cx="2228850" cy="19034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29256" y="1016143"/>
              <a:ext cx="3881437" cy="523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6384100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Sistemas distribuidos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Se require </a:t>
            </a:r>
            <a:r>
              <a:rPr lang="en-IE" dirty="0" err="1"/>
              <a:t>más</a:t>
            </a:r>
            <a:r>
              <a:rPr lang="en-IE" dirty="0"/>
              <a:t> de </a:t>
            </a:r>
            <a:r>
              <a:rPr lang="en-IE" dirty="0" err="1"/>
              <a:t>una</a:t>
            </a:r>
            <a:r>
              <a:rPr lang="en-IE" dirty="0"/>
              <a:t> </a:t>
            </a:r>
            <a:r>
              <a:rPr lang="en-IE" dirty="0" err="1"/>
              <a:t>máquina</a:t>
            </a:r>
            <a:r>
              <a:rPr lang="en-IE" dirty="0"/>
              <a:t>!</a:t>
            </a:r>
          </a:p>
          <a:p>
            <a:pPr lvl="1"/>
            <a:r>
              <a:rPr lang="en-IE" sz="1600" dirty="0"/>
              <a:t>Google ca. 2014:</a:t>
            </a:r>
          </a:p>
          <a:p>
            <a:endParaRPr lang="es-PE" dirty="0"/>
          </a:p>
        </p:txBody>
      </p:sp>
      <p:grpSp>
        <p:nvGrpSpPr>
          <p:cNvPr id="10" name="Grupo 9"/>
          <p:cNvGrpSpPr/>
          <p:nvPr/>
        </p:nvGrpSpPr>
        <p:grpSpPr>
          <a:xfrm>
            <a:off x="3190875" y="1638299"/>
            <a:ext cx="5307975" cy="3276601"/>
            <a:chOff x="3048000" y="2819400"/>
            <a:chExt cx="5517120" cy="3657600"/>
          </a:xfrm>
        </p:grpSpPr>
        <p:pic>
          <p:nvPicPr>
            <p:cNvPr id="8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48000" y="2819400"/>
              <a:ext cx="5482484" cy="36576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9" name="Picture 6" descr="http://upload.wikimedia.org/wikipedia/commons/thumb/5/51/Google.png/800px-Google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59720" y="2819400"/>
              <a:ext cx="5105400" cy="18507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6698232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Sistemas monolíticos vs. distribuidos</a:t>
            </a:r>
          </a:p>
        </p:txBody>
      </p:sp>
      <p:sp>
        <p:nvSpPr>
          <p:cNvPr id="10" name="Rectangle 4"/>
          <p:cNvSpPr/>
          <p:nvPr/>
        </p:nvSpPr>
        <p:spPr>
          <a:xfrm>
            <a:off x="311624" y="895350"/>
            <a:ext cx="4206638" cy="3990975"/>
          </a:xfrm>
          <a:prstGeom prst="rect">
            <a:avLst/>
          </a:prstGeom>
          <a:gradFill rotWithShape="1">
            <a:gsLst>
              <a:gs pos="0">
                <a:srgbClr val="F79646">
                  <a:tint val="50000"/>
                  <a:satMod val="300000"/>
                </a:srgbClr>
              </a:gs>
              <a:gs pos="35000">
                <a:srgbClr val="F79646">
                  <a:tint val="37000"/>
                  <a:satMod val="300000"/>
                </a:srgbClr>
              </a:gs>
              <a:gs pos="100000">
                <a:srgbClr val="F7964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F7964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E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+mn-cs"/>
            </a:endParaRPr>
          </a:p>
        </p:txBody>
      </p:sp>
      <p:sp>
        <p:nvSpPr>
          <p:cNvPr id="11" name="Rectangle 8"/>
          <p:cNvSpPr/>
          <p:nvPr/>
        </p:nvSpPr>
        <p:spPr>
          <a:xfrm>
            <a:off x="4518262" y="895350"/>
            <a:ext cx="4206638" cy="3990975"/>
          </a:xfrm>
          <a:prstGeom prst="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E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+mn-cs"/>
            </a:endParaRP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521956" y="1127131"/>
            <a:ext cx="3715863" cy="32472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Segoe UI Semilight" panose="020B0402040204020203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Segoe UI Semilight" panose="020B0402040204020203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Segoe UI Semilight" panose="020B0402040204020203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Segoe UI Semilight" panose="020B0402040204020203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Segoe UI Semilight" panose="020B0402040204020203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buClr>
                <a:sysClr val="windowText" lastClr="000000"/>
              </a:buClr>
            </a:pPr>
            <a:r>
              <a:rPr lang="es-PE" sz="2400" dirty="0">
                <a:solidFill>
                  <a:sysClr val="windowText" lastClr="000000"/>
                </a:solidFill>
              </a:rPr>
              <a:t>¿Una máquina que es </a:t>
            </a:r>
            <a:r>
              <a:rPr lang="es-PE" sz="2400" i="1" dirty="0">
                <a:solidFill>
                  <a:sysClr val="windowText" lastClr="000000"/>
                </a:solidFill>
              </a:rPr>
              <a:t>n</a:t>
            </a:r>
            <a:r>
              <a:rPr lang="es-PE" sz="2400" dirty="0">
                <a:solidFill>
                  <a:sysClr val="windowText" lastClr="000000"/>
                </a:solidFill>
              </a:rPr>
              <a:t> veces más poderosa?</a:t>
            </a:r>
            <a:endParaRPr kumimoji="0" lang="en-IE" sz="2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Segoe UI Semilight" panose="020B0402040204020203" pitchFamily="34" charset="0"/>
            </a:endParaRPr>
          </a:p>
        </p:txBody>
      </p:sp>
      <p:sp>
        <p:nvSpPr>
          <p:cNvPr id="13" name="Content Placeholder 3"/>
          <p:cNvSpPr txBox="1">
            <a:spLocks/>
          </p:cNvSpPr>
          <p:nvPr/>
        </p:nvSpPr>
        <p:spPr>
          <a:xfrm>
            <a:off x="4588372" y="1127131"/>
            <a:ext cx="3715863" cy="32472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Segoe UI Semilight" panose="020B0402040204020203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Segoe UI Semilight" panose="020B0402040204020203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Segoe UI Semilight" panose="020B0402040204020203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Segoe UI Semilight" panose="020B0402040204020203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Segoe UI Semilight" panose="020B0402040204020203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buClr>
                <a:sysClr val="windowText" lastClr="000000"/>
              </a:buClr>
            </a:pPr>
            <a:r>
              <a:rPr lang="en-IE" i="1" dirty="0">
                <a:solidFill>
                  <a:sysClr val="windowText" lastClr="000000"/>
                </a:solidFill>
              </a:rPr>
              <a:t>¿n </a:t>
            </a:r>
            <a:r>
              <a:rPr lang="en-IE" dirty="0" err="1">
                <a:solidFill>
                  <a:sysClr val="windowText" lastClr="000000"/>
                </a:solidFill>
              </a:rPr>
              <a:t>máquinas</a:t>
            </a:r>
            <a:r>
              <a:rPr lang="en-IE" dirty="0">
                <a:solidFill>
                  <a:sysClr val="windowText" lastClr="000000"/>
                </a:solidFill>
              </a:rPr>
              <a:t> que son </a:t>
            </a:r>
            <a:r>
              <a:rPr lang="en-IE" dirty="0" err="1">
                <a:solidFill>
                  <a:sysClr val="windowText" lastClr="000000"/>
                </a:solidFill>
              </a:rPr>
              <a:t>igual</a:t>
            </a:r>
            <a:r>
              <a:rPr lang="en-IE" dirty="0">
                <a:solidFill>
                  <a:sysClr val="windowText" lastClr="000000"/>
                </a:solidFill>
              </a:rPr>
              <a:t> de </a:t>
            </a:r>
            <a:r>
              <a:rPr lang="en-IE" dirty="0" err="1">
                <a:solidFill>
                  <a:sysClr val="windowText" lastClr="000000"/>
                </a:solidFill>
              </a:rPr>
              <a:t>poderosas</a:t>
            </a:r>
            <a:r>
              <a:rPr lang="en-IE" i="1" dirty="0">
                <a:solidFill>
                  <a:sysClr val="windowText" lastClr="000000"/>
                </a:solidFill>
              </a:rPr>
              <a:t>?</a:t>
            </a:r>
            <a:endParaRPr kumimoji="0" lang="en-IE" sz="2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Segoe UI Semilight" panose="020B0402040204020203" pitchFamily="34" charset="0"/>
            </a:endParaRPr>
          </a:p>
        </p:txBody>
      </p:sp>
      <p:pic>
        <p:nvPicPr>
          <p:cNvPr id="14" name="Picture 6" descr="http://www.wired.com/images_blogs/photos/uncategorized/2008/09/16/cx1_phot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112" y="2287623"/>
            <a:ext cx="2168619" cy="1972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0018" y="2287624"/>
            <a:ext cx="2143125" cy="19724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356645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Sistemas paralelos vs. distribuidos</a:t>
            </a:r>
          </a:p>
        </p:txBody>
      </p:sp>
      <p:sp>
        <p:nvSpPr>
          <p:cNvPr id="30" name="Rectangle 26"/>
          <p:cNvSpPr/>
          <p:nvPr/>
        </p:nvSpPr>
        <p:spPr>
          <a:xfrm>
            <a:off x="311625" y="789650"/>
            <a:ext cx="4271925" cy="4201450"/>
          </a:xfrm>
          <a:prstGeom prst="rect">
            <a:avLst/>
          </a:prstGeom>
          <a:gradFill rotWithShape="1">
            <a:gsLst>
              <a:gs pos="0">
                <a:srgbClr val="F79646">
                  <a:tint val="50000"/>
                  <a:satMod val="300000"/>
                </a:srgbClr>
              </a:gs>
              <a:gs pos="35000">
                <a:srgbClr val="F79646">
                  <a:tint val="37000"/>
                  <a:satMod val="300000"/>
                </a:srgbClr>
              </a:gs>
              <a:gs pos="100000">
                <a:srgbClr val="F7964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F7964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E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+mn-cs"/>
            </a:endParaRPr>
          </a:p>
        </p:txBody>
      </p:sp>
      <p:sp>
        <p:nvSpPr>
          <p:cNvPr id="31" name="Rectangle 27"/>
          <p:cNvSpPr/>
          <p:nvPr/>
        </p:nvSpPr>
        <p:spPr>
          <a:xfrm>
            <a:off x="4583550" y="789650"/>
            <a:ext cx="4271925" cy="4201450"/>
          </a:xfrm>
          <a:prstGeom prst="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E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+mn-cs"/>
            </a:endParaRPr>
          </a:p>
        </p:txBody>
      </p:sp>
      <p:sp>
        <p:nvSpPr>
          <p:cNvPr id="32" name="Rectangle 16"/>
          <p:cNvSpPr/>
          <p:nvPr/>
        </p:nvSpPr>
        <p:spPr>
          <a:xfrm>
            <a:off x="6790711" y="1910648"/>
            <a:ext cx="1352776" cy="1208636"/>
          </a:xfrm>
          <a:prstGeom prst="rect">
            <a:avLst/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+mn-cs"/>
            </a:endParaRPr>
          </a:p>
        </p:txBody>
      </p:sp>
      <p:sp>
        <p:nvSpPr>
          <p:cNvPr id="33" name="Content Placeholder 3"/>
          <p:cNvSpPr txBox="1">
            <a:spLocks/>
          </p:cNvSpPr>
          <p:nvPr/>
        </p:nvSpPr>
        <p:spPr>
          <a:xfrm>
            <a:off x="4654749" y="1019866"/>
            <a:ext cx="4177476" cy="34184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Segoe UI Semilight" panose="020B0402040204020203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Segoe UI Semilight" panose="020B0402040204020203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Segoe UI Semilight" panose="020B0402040204020203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Segoe UI Semilight" panose="020B0402040204020203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Segoe UI Semilight" panose="020B0402040204020203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ysClr val="windowText" lastClr="000000"/>
              </a:buClr>
              <a:buSzTx/>
              <a:buFont typeface="Arial" pitchFamily="34" charset="0"/>
              <a:buChar char="•"/>
              <a:tabLst/>
              <a:defRPr/>
            </a:pPr>
            <a:r>
              <a:rPr kumimoji="0" lang="en-IE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Segoe UI Semilight" panose="020B0402040204020203" pitchFamily="34" charset="0"/>
              </a:rPr>
              <a:t>Sistema </a:t>
            </a:r>
            <a:r>
              <a:rPr kumimoji="0" lang="en-IE" sz="24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Segoe UI Semilight" panose="020B0402040204020203" pitchFamily="34" charset="0"/>
              </a:rPr>
              <a:t>distribuido</a:t>
            </a:r>
            <a:endParaRPr lang="en-IE" sz="2400" dirty="0">
              <a:solidFill>
                <a:sysClr val="windowText" lastClr="000000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ysClr val="windowText" lastClr="000000"/>
              </a:buClr>
              <a:buSzTx/>
              <a:buNone/>
              <a:tabLst/>
              <a:defRPr/>
            </a:pPr>
            <a:r>
              <a:rPr kumimoji="0" lang="en-IE" sz="20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Segoe UI Semilight" panose="020B0402040204020203" pitchFamily="34" charset="0"/>
              </a:rPr>
              <a:t>Generalmente</a:t>
            </a:r>
            <a:r>
              <a:rPr kumimoji="0" lang="en-IE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Segoe UI Semilight" panose="020B0402040204020203" pitchFamily="34" charset="0"/>
              </a:rPr>
              <a:t> no</a:t>
            </a:r>
            <a:r>
              <a:rPr kumimoji="0" lang="en-IE" sz="2000" b="0" i="0" u="none" strike="noStrike" kern="1200" cap="none" spc="0" normalizeH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Segoe UI Semilight" panose="020B0402040204020203" pitchFamily="34" charset="0"/>
              </a:rPr>
              <a:t> </a:t>
            </a:r>
            <a:r>
              <a:rPr kumimoji="0" lang="en-IE" sz="2000" b="0" i="0" u="none" strike="noStrike" kern="1200" cap="none" spc="0" normalizeH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Segoe UI Semilight" panose="020B0402040204020203" pitchFamily="34" charset="0"/>
              </a:rPr>
              <a:t>comparte</a:t>
            </a:r>
            <a:r>
              <a:rPr kumimoji="0" lang="en-IE" sz="2000" b="0" i="0" u="none" strike="noStrike" kern="1200" cap="none" spc="0" normalizeH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Segoe UI Semilight" panose="020B0402040204020203" pitchFamily="34" charset="0"/>
              </a:rPr>
              <a:t> </a:t>
            </a:r>
            <a:r>
              <a:rPr kumimoji="0" lang="en-IE" sz="2000" b="0" i="0" u="none" strike="noStrike" kern="1200" cap="none" spc="0" normalizeH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Segoe UI Semilight" panose="020B0402040204020203" pitchFamily="34" charset="0"/>
              </a:rPr>
              <a:t>memoria</a:t>
            </a:r>
            <a:endParaRPr kumimoji="0" lang="en-IE" sz="2000" b="0" i="1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Segoe UI Semilight" panose="020B0402040204020203" pitchFamily="34" charset="0"/>
            </a:endParaRPr>
          </a:p>
        </p:txBody>
      </p:sp>
      <p:grpSp>
        <p:nvGrpSpPr>
          <p:cNvPr id="57" name="Grupo 56"/>
          <p:cNvGrpSpPr/>
          <p:nvPr/>
        </p:nvGrpSpPr>
        <p:grpSpPr>
          <a:xfrm>
            <a:off x="520950" y="2643155"/>
            <a:ext cx="3631136" cy="1208636"/>
            <a:chOff x="489622" y="2286057"/>
            <a:chExt cx="3631136" cy="1208636"/>
          </a:xfrm>
        </p:grpSpPr>
        <p:sp>
          <p:nvSpPr>
            <p:cNvPr id="34" name="Rectangle 4"/>
            <p:cNvSpPr/>
            <p:nvPr/>
          </p:nvSpPr>
          <p:spPr>
            <a:xfrm>
              <a:off x="489622" y="2286057"/>
              <a:ext cx="3631136" cy="1208636"/>
            </a:xfrm>
            <a:prstGeom prst="rect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E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+mn-cs"/>
              </a:endParaRPr>
            </a:p>
          </p:txBody>
        </p:sp>
        <p:sp>
          <p:nvSpPr>
            <p:cNvPr id="35" name="Rectangle 5"/>
            <p:cNvSpPr/>
            <p:nvPr/>
          </p:nvSpPr>
          <p:spPr>
            <a:xfrm>
              <a:off x="560821" y="3005484"/>
              <a:ext cx="3488739" cy="431656"/>
            </a:xfrm>
            <a:prstGeom prst="rect">
              <a:avLst/>
            </a:prstGeom>
            <a:solidFill>
              <a:srgbClr val="92D050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E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 Light" panose="020F0302020204030204" pitchFamily="34" charset="0"/>
                  <a:ea typeface="+mn-ea"/>
                  <a:cs typeface="+mn-cs"/>
                </a:rPr>
                <a:t>Memory</a:t>
              </a:r>
            </a:p>
          </p:txBody>
        </p:sp>
        <p:sp>
          <p:nvSpPr>
            <p:cNvPr id="36" name="Rectangle 7"/>
            <p:cNvSpPr/>
            <p:nvPr/>
          </p:nvSpPr>
          <p:spPr>
            <a:xfrm>
              <a:off x="560821" y="2330531"/>
              <a:ext cx="1067981" cy="431656"/>
            </a:xfrm>
            <a:prstGeom prst="rect">
              <a:avLst/>
            </a:prstGeom>
            <a:solidFill>
              <a:srgbClr val="F79646">
                <a:lumMod val="75000"/>
              </a:srgbClr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E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 Light" panose="020F0302020204030204" pitchFamily="34" charset="0"/>
                  <a:ea typeface="+mn-ea"/>
                  <a:cs typeface="+mn-cs"/>
                </a:rPr>
                <a:t>Processor</a:t>
              </a:r>
            </a:p>
          </p:txBody>
        </p:sp>
        <p:sp>
          <p:nvSpPr>
            <p:cNvPr id="37" name="Rectangle 8"/>
            <p:cNvSpPr/>
            <p:nvPr/>
          </p:nvSpPr>
          <p:spPr>
            <a:xfrm>
              <a:off x="1771200" y="2330531"/>
              <a:ext cx="1067981" cy="431656"/>
            </a:xfrm>
            <a:prstGeom prst="rect">
              <a:avLst/>
            </a:prstGeom>
            <a:solidFill>
              <a:srgbClr val="F79646">
                <a:lumMod val="75000"/>
              </a:srgbClr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E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 Light" panose="020F0302020204030204" pitchFamily="34" charset="0"/>
                  <a:ea typeface="+mn-ea"/>
                  <a:cs typeface="+mn-cs"/>
                </a:rPr>
                <a:t>Processor</a:t>
              </a:r>
            </a:p>
          </p:txBody>
        </p:sp>
        <p:sp>
          <p:nvSpPr>
            <p:cNvPr id="38" name="Rectangle 9"/>
            <p:cNvSpPr/>
            <p:nvPr/>
          </p:nvSpPr>
          <p:spPr>
            <a:xfrm>
              <a:off x="2988051" y="2330531"/>
              <a:ext cx="1067981" cy="431656"/>
            </a:xfrm>
            <a:prstGeom prst="rect">
              <a:avLst/>
            </a:prstGeom>
            <a:solidFill>
              <a:srgbClr val="F79646">
                <a:lumMod val="75000"/>
              </a:srgbClr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E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 Light" panose="020F0302020204030204" pitchFamily="34" charset="0"/>
                  <a:ea typeface="+mn-ea"/>
                  <a:cs typeface="+mn-cs"/>
                </a:rPr>
                <a:t>Processor</a:t>
              </a:r>
            </a:p>
          </p:txBody>
        </p:sp>
        <p:cxnSp>
          <p:nvCxnSpPr>
            <p:cNvPr id="39" name="Straight Arrow Connector 10"/>
            <p:cNvCxnSpPr>
              <a:stCxn id="36" idx="2"/>
            </p:cNvCxnSpPr>
            <p:nvPr/>
          </p:nvCxnSpPr>
          <p:spPr>
            <a:xfrm>
              <a:off x="1094812" y="2762187"/>
              <a:ext cx="0" cy="252000"/>
            </a:xfrm>
            <a:prstGeom prst="straightConnector1">
              <a:avLst/>
            </a:prstGeom>
            <a:noFill/>
            <a:ln w="22225" cap="flat" cmpd="sng" algn="ctr">
              <a:solidFill>
                <a:sysClr val="window" lastClr="FFFFFF"/>
              </a:solidFill>
              <a:prstDash val="solid"/>
              <a:headEnd type="arrow"/>
              <a:tailEnd type="arrow" w="sm" len="sm"/>
            </a:ln>
            <a:effectLst/>
          </p:spPr>
        </p:cxnSp>
        <p:cxnSp>
          <p:nvCxnSpPr>
            <p:cNvPr id="40" name="Straight Arrow Connector 12"/>
            <p:cNvCxnSpPr/>
            <p:nvPr/>
          </p:nvCxnSpPr>
          <p:spPr>
            <a:xfrm>
              <a:off x="2340790" y="2746490"/>
              <a:ext cx="0" cy="252000"/>
            </a:xfrm>
            <a:prstGeom prst="straightConnector1">
              <a:avLst/>
            </a:prstGeom>
            <a:noFill/>
            <a:ln w="22225" cap="flat" cmpd="sng" algn="ctr">
              <a:solidFill>
                <a:sysClr val="window" lastClr="FFFFFF"/>
              </a:solidFill>
              <a:prstDash val="solid"/>
              <a:headEnd type="arrow"/>
              <a:tailEnd type="arrow" w="sm" len="sm"/>
            </a:ln>
            <a:effectLst/>
          </p:spPr>
        </p:cxnSp>
        <p:cxnSp>
          <p:nvCxnSpPr>
            <p:cNvPr id="41" name="Straight Arrow Connector 13"/>
            <p:cNvCxnSpPr/>
            <p:nvPr/>
          </p:nvCxnSpPr>
          <p:spPr>
            <a:xfrm>
              <a:off x="3479970" y="2746490"/>
              <a:ext cx="0" cy="252000"/>
            </a:xfrm>
            <a:prstGeom prst="straightConnector1">
              <a:avLst/>
            </a:prstGeom>
            <a:noFill/>
            <a:ln w="22225" cap="flat" cmpd="sng" algn="ctr">
              <a:solidFill>
                <a:sysClr val="window" lastClr="FFFFFF"/>
              </a:solidFill>
              <a:prstDash val="solid"/>
              <a:headEnd type="arrow"/>
              <a:tailEnd type="arrow" w="sm" len="sm"/>
            </a:ln>
            <a:effectLst/>
          </p:spPr>
        </p:cxnSp>
      </p:grpSp>
      <p:sp>
        <p:nvSpPr>
          <p:cNvPr id="42" name="Rectangle 14"/>
          <p:cNvSpPr/>
          <p:nvPr/>
        </p:nvSpPr>
        <p:spPr>
          <a:xfrm>
            <a:off x="6933109" y="1944658"/>
            <a:ext cx="1067981" cy="431656"/>
          </a:xfrm>
          <a:prstGeom prst="rect">
            <a:avLst/>
          </a:prstGeom>
          <a:solidFill>
            <a:srgbClr val="F79646">
              <a:lumMod val="75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+mn-cs"/>
              </a:rPr>
              <a:t>Processor</a:t>
            </a:r>
          </a:p>
        </p:txBody>
      </p:sp>
      <p:sp>
        <p:nvSpPr>
          <p:cNvPr id="43" name="Rectangle 15"/>
          <p:cNvSpPr/>
          <p:nvPr/>
        </p:nvSpPr>
        <p:spPr>
          <a:xfrm>
            <a:off x="6933109" y="2614377"/>
            <a:ext cx="1067981" cy="431656"/>
          </a:xfrm>
          <a:prstGeom prst="rect">
            <a:avLst/>
          </a:prstGeom>
          <a:solidFill>
            <a:srgbClr val="92D050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+mn-cs"/>
              </a:rPr>
              <a:t>Memory</a:t>
            </a:r>
          </a:p>
        </p:txBody>
      </p:sp>
      <p:cxnSp>
        <p:nvCxnSpPr>
          <p:cNvPr id="44" name="Straight Arrow Connector 17"/>
          <p:cNvCxnSpPr/>
          <p:nvPr/>
        </p:nvCxnSpPr>
        <p:spPr>
          <a:xfrm>
            <a:off x="7467099" y="2371081"/>
            <a:ext cx="0" cy="243297"/>
          </a:xfrm>
          <a:prstGeom prst="straightConnector1">
            <a:avLst/>
          </a:prstGeom>
          <a:noFill/>
          <a:ln w="22225" cap="flat" cmpd="sng" algn="ctr">
            <a:solidFill>
              <a:sysClr val="window" lastClr="FFFFFF"/>
            </a:solidFill>
            <a:prstDash val="solid"/>
            <a:headEnd type="arrow" w="sm" len="sm"/>
            <a:tailEnd type="arrow"/>
          </a:ln>
          <a:effectLst/>
        </p:spPr>
      </p:cxnSp>
      <p:sp>
        <p:nvSpPr>
          <p:cNvPr id="45" name="Rectangle 18"/>
          <p:cNvSpPr/>
          <p:nvPr/>
        </p:nvSpPr>
        <p:spPr>
          <a:xfrm>
            <a:off x="5081941" y="2716405"/>
            <a:ext cx="1352776" cy="1208636"/>
          </a:xfrm>
          <a:prstGeom prst="rect">
            <a:avLst/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+mn-cs"/>
            </a:endParaRPr>
          </a:p>
        </p:txBody>
      </p:sp>
      <p:sp>
        <p:nvSpPr>
          <p:cNvPr id="46" name="Rectangle 19"/>
          <p:cNvSpPr/>
          <p:nvPr/>
        </p:nvSpPr>
        <p:spPr>
          <a:xfrm>
            <a:off x="5224339" y="2750415"/>
            <a:ext cx="1067981" cy="431656"/>
          </a:xfrm>
          <a:prstGeom prst="rect">
            <a:avLst/>
          </a:prstGeom>
          <a:solidFill>
            <a:srgbClr val="F79646">
              <a:lumMod val="75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+mn-cs"/>
              </a:rPr>
              <a:t>Processor</a:t>
            </a:r>
          </a:p>
        </p:txBody>
      </p:sp>
      <p:sp>
        <p:nvSpPr>
          <p:cNvPr id="47" name="Rectangle 20"/>
          <p:cNvSpPr/>
          <p:nvPr/>
        </p:nvSpPr>
        <p:spPr>
          <a:xfrm>
            <a:off x="5224339" y="3420135"/>
            <a:ext cx="1067981" cy="431656"/>
          </a:xfrm>
          <a:prstGeom prst="rect">
            <a:avLst/>
          </a:prstGeom>
          <a:solidFill>
            <a:srgbClr val="92D050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+mn-cs"/>
              </a:rPr>
              <a:t>Memory</a:t>
            </a:r>
          </a:p>
        </p:txBody>
      </p:sp>
      <p:cxnSp>
        <p:nvCxnSpPr>
          <p:cNvPr id="48" name="Straight Arrow Connector 21"/>
          <p:cNvCxnSpPr/>
          <p:nvPr/>
        </p:nvCxnSpPr>
        <p:spPr>
          <a:xfrm>
            <a:off x="5758329" y="3176838"/>
            <a:ext cx="0" cy="243297"/>
          </a:xfrm>
          <a:prstGeom prst="straightConnector1">
            <a:avLst/>
          </a:prstGeom>
          <a:noFill/>
          <a:ln w="22225" cap="flat" cmpd="sng" algn="ctr">
            <a:solidFill>
              <a:sysClr val="window" lastClr="FFFFFF"/>
            </a:solidFill>
            <a:prstDash val="solid"/>
            <a:headEnd type="arrow" w="sm" len="sm"/>
            <a:tailEnd type="arrow"/>
          </a:ln>
          <a:effectLst/>
        </p:spPr>
      </p:cxnSp>
      <p:sp>
        <p:nvSpPr>
          <p:cNvPr id="49" name="Rectangle 22"/>
          <p:cNvSpPr/>
          <p:nvPr/>
        </p:nvSpPr>
        <p:spPr>
          <a:xfrm>
            <a:off x="6790711" y="3552247"/>
            <a:ext cx="1352776" cy="1208636"/>
          </a:xfrm>
          <a:prstGeom prst="rect">
            <a:avLst/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+mn-cs"/>
            </a:endParaRPr>
          </a:p>
        </p:txBody>
      </p:sp>
      <p:sp>
        <p:nvSpPr>
          <p:cNvPr id="50" name="Rectangle 23"/>
          <p:cNvSpPr/>
          <p:nvPr/>
        </p:nvSpPr>
        <p:spPr>
          <a:xfrm>
            <a:off x="6933109" y="3586257"/>
            <a:ext cx="1067981" cy="431656"/>
          </a:xfrm>
          <a:prstGeom prst="rect">
            <a:avLst/>
          </a:prstGeom>
          <a:solidFill>
            <a:srgbClr val="F79646">
              <a:lumMod val="75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+mn-cs"/>
              </a:rPr>
              <a:t>Processor</a:t>
            </a:r>
          </a:p>
        </p:txBody>
      </p:sp>
      <p:sp>
        <p:nvSpPr>
          <p:cNvPr id="51" name="Rectangle 24"/>
          <p:cNvSpPr/>
          <p:nvPr/>
        </p:nvSpPr>
        <p:spPr>
          <a:xfrm>
            <a:off x="6933109" y="4255977"/>
            <a:ext cx="1067981" cy="431656"/>
          </a:xfrm>
          <a:prstGeom prst="rect">
            <a:avLst/>
          </a:prstGeom>
          <a:solidFill>
            <a:srgbClr val="92D050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+mn-cs"/>
              </a:rPr>
              <a:t>Memory</a:t>
            </a:r>
          </a:p>
        </p:txBody>
      </p:sp>
      <p:cxnSp>
        <p:nvCxnSpPr>
          <p:cNvPr id="52" name="Straight Arrow Connector 25"/>
          <p:cNvCxnSpPr/>
          <p:nvPr/>
        </p:nvCxnSpPr>
        <p:spPr>
          <a:xfrm>
            <a:off x="7467099" y="4012680"/>
            <a:ext cx="0" cy="243297"/>
          </a:xfrm>
          <a:prstGeom prst="straightConnector1">
            <a:avLst/>
          </a:prstGeom>
          <a:noFill/>
          <a:ln w="22225" cap="flat" cmpd="sng" algn="ctr">
            <a:solidFill>
              <a:sysClr val="window" lastClr="FFFFFF"/>
            </a:solidFill>
            <a:prstDash val="solid"/>
            <a:headEnd type="arrow" w="sm" len="sm"/>
            <a:tailEnd type="arrow"/>
          </a:ln>
          <a:effectLst/>
        </p:spPr>
      </p:cxnSp>
      <p:cxnSp>
        <p:nvCxnSpPr>
          <p:cNvPr id="53" name="Straight Arrow Connector 28"/>
          <p:cNvCxnSpPr>
            <a:endCxn id="49" idx="1"/>
          </p:cNvCxnSpPr>
          <p:nvPr/>
        </p:nvCxnSpPr>
        <p:spPr>
          <a:xfrm>
            <a:off x="6434718" y="3925042"/>
            <a:ext cx="355994" cy="231524"/>
          </a:xfrm>
          <a:prstGeom prst="straightConnector1">
            <a:avLst/>
          </a:prstGeom>
          <a:noFill/>
          <a:ln w="25400" cap="flat" cmpd="sng" algn="ctr">
            <a:solidFill>
              <a:srgbClr val="0070C0"/>
            </a:solidFill>
            <a:prstDash val="solid"/>
            <a:headEnd type="arrow"/>
            <a:tailEnd type="arrow"/>
          </a:ln>
          <a:effectLst/>
        </p:spPr>
      </p:cxnSp>
      <p:cxnSp>
        <p:nvCxnSpPr>
          <p:cNvPr id="54" name="Straight Arrow Connector 32"/>
          <p:cNvCxnSpPr>
            <a:endCxn id="32" idx="1"/>
          </p:cNvCxnSpPr>
          <p:nvPr/>
        </p:nvCxnSpPr>
        <p:spPr>
          <a:xfrm flipV="1">
            <a:off x="6434718" y="2514966"/>
            <a:ext cx="355994" cy="201439"/>
          </a:xfrm>
          <a:prstGeom prst="straightConnector1">
            <a:avLst/>
          </a:prstGeom>
          <a:noFill/>
          <a:ln w="25400" cap="flat" cmpd="sng" algn="ctr">
            <a:solidFill>
              <a:srgbClr val="0070C0"/>
            </a:solidFill>
            <a:prstDash val="solid"/>
            <a:headEnd type="arrow"/>
            <a:tailEnd type="arrow"/>
          </a:ln>
          <a:effectLst/>
        </p:spPr>
      </p:cxnSp>
      <p:sp>
        <p:nvSpPr>
          <p:cNvPr id="55" name="Content Placeholder 2"/>
          <p:cNvSpPr txBox="1">
            <a:spLocks/>
          </p:cNvSpPr>
          <p:nvPr/>
        </p:nvSpPr>
        <p:spPr>
          <a:xfrm>
            <a:off x="381000" y="1007167"/>
            <a:ext cx="4024554" cy="34184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</a:pPr>
            <a:r>
              <a:rPr lang="en-IE" sz="2400" dirty="0">
                <a:solidFill>
                  <a:prstClr val="black"/>
                </a:solidFill>
                <a:latin typeface="Calibri Light" panose="020F0302020204030204" pitchFamily="34" charset="0"/>
              </a:rPr>
              <a:t>Sistema </a:t>
            </a:r>
            <a:r>
              <a:rPr lang="en-IE" sz="2400" dirty="0" err="1">
                <a:solidFill>
                  <a:prstClr val="black"/>
                </a:solidFill>
                <a:latin typeface="Calibri Light" panose="020F0302020204030204" pitchFamily="34" charset="0"/>
              </a:rPr>
              <a:t>paralelo</a:t>
            </a:r>
            <a:endParaRPr lang="en-IE" sz="2400" dirty="0">
              <a:solidFill>
                <a:prstClr val="black"/>
              </a:solidFill>
              <a:latin typeface="Calibri Light" panose="020F0302020204030204" pitchFamily="34" charset="0"/>
            </a:endParaRPr>
          </a:p>
          <a:p>
            <a:pPr marL="0" indent="0">
              <a:buClrTx/>
              <a:buNone/>
            </a:pPr>
            <a:r>
              <a:rPr lang="en-IE" sz="2000" dirty="0" err="1">
                <a:solidFill>
                  <a:prstClr val="black"/>
                </a:solidFill>
                <a:latin typeface="Calibri Light" panose="020F0302020204030204" pitchFamily="34" charset="0"/>
              </a:rPr>
              <a:t>Generalmente</a:t>
            </a:r>
            <a:r>
              <a:rPr lang="en-IE" sz="2000" dirty="0">
                <a:solidFill>
                  <a:prstClr val="black"/>
                </a:solidFill>
                <a:latin typeface="Calibri Light" panose="020F0302020204030204" pitchFamily="34" charset="0"/>
              </a:rPr>
              <a:t> </a:t>
            </a:r>
            <a:r>
              <a:rPr lang="en-IE" sz="2000" dirty="0" err="1">
                <a:solidFill>
                  <a:prstClr val="black"/>
                </a:solidFill>
                <a:latin typeface="Calibri Light" panose="020F0302020204030204" pitchFamily="34" charset="0"/>
              </a:rPr>
              <a:t>memoria</a:t>
            </a:r>
            <a:r>
              <a:rPr lang="en-IE" sz="2000" dirty="0">
                <a:solidFill>
                  <a:prstClr val="black"/>
                </a:solidFill>
                <a:latin typeface="Calibri Light" panose="020F0302020204030204" pitchFamily="34" charset="0"/>
              </a:rPr>
              <a:t> </a:t>
            </a:r>
            <a:r>
              <a:rPr lang="en-IE" sz="2000" dirty="0" err="1">
                <a:solidFill>
                  <a:prstClr val="black"/>
                </a:solidFill>
                <a:latin typeface="Calibri Light" panose="020F0302020204030204" pitchFamily="34" charset="0"/>
              </a:rPr>
              <a:t>compartida</a:t>
            </a:r>
            <a:endParaRPr lang="en-IE" sz="2000" i="1" dirty="0">
              <a:solidFill>
                <a:prstClr val="black"/>
              </a:solidFill>
              <a:latin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43819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¿Qué es un sistema distribuido?</a:t>
            </a:r>
          </a:p>
        </p:txBody>
      </p:sp>
      <p:grpSp>
        <p:nvGrpSpPr>
          <p:cNvPr id="13" name="Grupo 12"/>
          <p:cNvGrpSpPr/>
          <p:nvPr/>
        </p:nvGrpSpPr>
        <p:grpSpPr>
          <a:xfrm>
            <a:off x="311624" y="857250"/>
            <a:ext cx="8520601" cy="4124325"/>
            <a:chOff x="0" y="1295400"/>
            <a:chExt cx="9144000" cy="5562600"/>
          </a:xfrm>
        </p:grpSpPr>
        <p:sp>
          <p:nvSpPr>
            <p:cNvPr id="4" name="Rectangle 10"/>
            <p:cNvSpPr/>
            <p:nvPr/>
          </p:nvSpPr>
          <p:spPr>
            <a:xfrm>
              <a:off x="0" y="1295400"/>
              <a:ext cx="9144000" cy="55626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E" sz="1200" dirty="0">
                <a:latin typeface="Calibri Light" panose="020F0302020204030204" pitchFamily="34" charset="0"/>
              </a:endParaRPr>
            </a:p>
          </p:txBody>
        </p:sp>
        <p:sp>
          <p:nvSpPr>
            <p:cNvPr id="5" name="Freeform 22"/>
            <p:cNvSpPr/>
            <p:nvPr/>
          </p:nvSpPr>
          <p:spPr>
            <a:xfrm>
              <a:off x="1731815" y="3531819"/>
              <a:ext cx="5535246" cy="2379817"/>
            </a:xfrm>
            <a:custGeom>
              <a:avLst/>
              <a:gdLst>
                <a:gd name="connsiteX0" fmla="*/ 2189021 w 5535246"/>
                <a:gd name="connsiteY0" fmla="*/ 125781 h 2379817"/>
                <a:gd name="connsiteX1" fmla="*/ 3 w 5535246"/>
                <a:gd name="connsiteY1" fmla="*/ 804654 h 2379817"/>
                <a:gd name="connsiteX2" fmla="*/ 2175167 w 5535246"/>
                <a:gd name="connsiteY2" fmla="*/ 2370217 h 2379817"/>
                <a:gd name="connsiteX3" fmla="*/ 5514112 w 5535246"/>
                <a:gd name="connsiteY3" fmla="*/ 1400399 h 2379817"/>
                <a:gd name="connsiteX4" fmla="*/ 3532912 w 5535246"/>
                <a:gd name="connsiteY4" fmla="*/ 125781 h 2379817"/>
                <a:gd name="connsiteX5" fmla="*/ 2189021 w 5535246"/>
                <a:gd name="connsiteY5" fmla="*/ 125781 h 2379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35246" h="2379817">
                  <a:moveTo>
                    <a:pt x="2189021" y="125781"/>
                  </a:moveTo>
                  <a:cubicBezTo>
                    <a:pt x="1600203" y="238926"/>
                    <a:pt x="2312" y="430581"/>
                    <a:pt x="3" y="804654"/>
                  </a:cubicBezTo>
                  <a:cubicBezTo>
                    <a:pt x="-2306" y="1178727"/>
                    <a:pt x="1256149" y="2270926"/>
                    <a:pt x="2175167" y="2370217"/>
                  </a:cubicBezTo>
                  <a:cubicBezTo>
                    <a:pt x="3094185" y="2469508"/>
                    <a:pt x="5287821" y="1774472"/>
                    <a:pt x="5514112" y="1400399"/>
                  </a:cubicBezTo>
                  <a:cubicBezTo>
                    <a:pt x="5740403" y="1026326"/>
                    <a:pt x="4087094" y="340526"/>
                    <a:pt x="3532912" y="125781"/>
                  </a:cubicBezTo>
                  <a:cubicBezTo>
                    <a:pt x="2978730" y="-88964"/>
                    <a:pt x="2777839" y="12636"/>
                    <a:pt x="2189021" y="125781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200" dirty="0">
                <a:latin typeface="Calibri Light" panose="020F0302020204030204" pitchFamily="34" charset="0"/>
              </a:endParaRPr>
            </a:p>
          </p:txBody>
        </p:sp>
        <p:sp>
          <p:nvSpPr>
            <p:cNvPr id="6" name="Rectangle 9"/>
            <p:cNvSpPr/>
            <p:nvPr/>
          </p:nvSpPr>
          <p:spPr>
            <a:xfrm>
              <a:off x="0" y="1304492"/>
              <a:ext cx="9144000" cy="1676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E" sz="2400" dirty="0">
                  <a:solidFill>
                    <a:schemeClr val="bg1"/>
                  </a:solidFill>
                  <a:latin typeface="Calibri Light" panose="020F0302020204030204" pitchFamily="34" charset="0"/>
                  <a:cs typeface="Segoe UI Semilight" panose="020B0402040204020203" pitchFamily="34" charset="0"/>
                </a:rPr>
                <a:t>“</a:t>
              </a:r>
              <a:r>
                <a:rPr lang="es-PE" sz="2400" dirty="0">
                  <a:solidFill>
                    <a:schemeClr val="bg1"/>
                  </a:solidFill>
                  <a:latin typeface="Calibri Light" panose="020F0302020204030204" pitchFamily="34" charset="0"/>
                  <a:cs typeface="Segoe UI Semilight" panose="020B0402040204020203" pitchFamily="34" charset="0"/>
                </a:rPr>
                <a:t>Un sistema distribuido es un sistema que permite que una colección de computadoras independientes se comunique para resolver un objetivo común</a:t>
              </a:r>
              <a:r>
                <a:rPr lang="en-IE" sz="2400" dirty="0">
                  <a:solidFill>
                    <a:schemeClr val="bg1"/>
                  </a:solidFill>
                  <a:latin typeface="Calibri Light" panose="020F0302020204030204" pitchFamily="34" charset="0"/>
                  <a:cs typeface="Segoe UI Semilight" panose="020B0402040204020203" pitchFamily="34" charset="0"/>
                </a:rPr>
                <a:t>.” </a:t>
              </a:r>
            </a:p>
          </p:txBody>
        </p:sp>
        <p:pic>
          <p:nvPicPr>
            <p:cNvPr id="7" name="Picture 4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3311" y="4125888"/>
              <a:ext cx="1711581" cy="11477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" name="Picture 4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38911" y="3144379"/>
              <a:ext cx="1711581" cy="11477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9" name="Picture 4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72166" y="4125888"/>
              <a:ext cx="1711581" cy="11477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" name="Picture 4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38911" y="5321058"/>
              <a:ext cx="1711581" cy="11477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1" name="TextBox 23"/>
            <p:cNvSpPr txBox="1"/>
            <p:nvPr/>
          </p:nvSpPr>
          <p:spPr>
            <a:xfrm>
              <a:off x="457200" y="3327257"/>
              <a:ext cx="2819400" cy="3842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E" sz="1200" dirty="0">
                  <a:latin typeface="Calibri Light" panose="020F0302020204030204" pitchFamily="34" charset="0"/>
                </a:rPr>
                <a:t>0010010001011010100</a:t>
              </a:r>
            </a:p>
          </p:txBody>
        </p:sp>
        <p:sp>
          <p:nvSpPr>
            <p:cNvPr id="12" name="TextBox 27"/>
            <p:cNvSpPr txBox="1"/>
            <p:nvPr/>
          </p:nvSpPr>
          <p:spPr>
            <a:xfrm>
              <a:off x="5805054" y="5680363"/>
              <a:ext cx="3110345" cy="3842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E" sz="1200" dirty="0">
                  <a:latin typeface="Calibri Light" panose="020F0302020204030204" pitchFamily="34" charset="0"/>
                </a:rPr>
                <a:t>100101110100010001001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088498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Costo de transporte de datos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311700" y="850006"/>
            <a:ext cx="8520600" cy="4204952"/>
          </a:xfrm>
        </p:spPr>
        <p:txBody>
          <a:bodyPr>
            <a:normAutofit/>
          </a:bodyPr>
          <a:lstStyle/>
          <a:p>
            <a:r>
              <a:rPr lang="en-IE" dirty="0"/>
              <a:t>Se require divider las </a:t>
            </a:r>
            <a:r>
              <a:rPr lang="en-IE" dirty="0" err="1"/>
              <a:t>tareas</a:t>
            </a:r>
            <a:r>
              <a:rPr lang="en-IE" dirty="0"/>
              <a:t> </a:t>
            </a:r>
            <a:r>
              <a:rPr lang="en-IE" dirty="0" err="1"/>
              <a:t>sobre</a:t>
            </a:r>
            <a:r>
              <a:rPr lang="en-IE" dirty="0"/>
              <a:t> </a:t>
            </a:r>
            <a:r>
              <a:rPr lang="en-IE" dirty="0" err="1"/>
              <a:t>muchas</a:t>
            </a:r>
            <a:r>
              <a:rPr lang="en-IE" dirty="0"/>
              <a:t> </a:t>
            </a:r>
            <a:r>
              <a:rPr lang="en-IE" dirty="0" err="1"/>
              <a:t>máquinas</a:t>
            </a:r>
            <a:r>
              <a:rPr lang="en-IE" dirty="0"/>
              <a:t>  </a:t>
            </a:r>
          </a:p>
          <a:p>
            <a:pPr lvl="1"/>
            <a:r>
              <a:rPr lang="en-IE" sz="1600" dirty="0"/>
              <a:t>Las </a:t>
            </a:r>
            <a:r>
              <a:rPr lang="en-IE" sz="1600" dirty="0" err="1"/>
              <a:t>maquinas</a:t>
            </a:r>
            <a:r>
              <a:rPr lang="en-IE" sz="1600" dirty="0"/>
              <a:t> </a:t>
            </a:r>
            <a:r>
              <a:rPr lang="en-IE" sz="1600" dirty="0" err="1"/>
              <a:t>necesitan</a:t>
            </a:r>
            <a:r>
              <a:rPr lang="en-IE" sz="1600" dirty="0"/>
              <a:t> </a:t>
            </a:r>
            <a:r>
              <a:rPr lang="en-IE" sz="1600" dirty="0" err="1"/>
              <a:t>comunicación</a:t>
            </a:r>
            <a:endParaRPr lang="en-IE" sz="1600" dirty="0"/>
          </a:p>
          <a:p>
            <a:pPr marL="914400" lvl="2" indent="0">
              <a:buNone/>
            </a:pPr>
            <a:r>
              <a:rPr lang="en-IE" sz="1600" dirty="0">
                <a:solidFill>
                  <a:srgbClr val="FF0000"/>
                </a:solidFill>
              </a:rPr>
              <a:t>… </a:t>
            </a:r>
            <a:r>
              <a:rPr lang="en-IE" sz="1600" dirty="0" err="1">
                <a:solidFill>
                  <a:srgbClr val="FF0000"/>
                </a:solidFill>
              </a:rPr>
              <a:t>pero</a:t>
            </a:r>
            <a:r>
              <a:rPr lang="en-IE" sz="1600" dirty="0">
                <a:solidFill>
                  <a:srgbClr val="FF0000"/>
                </a:solidFill>
              </a:rPr>
              <a:t> no mucho!</a:t>
            </a:r>
          </a:p>
          <a:p>
            <a:pPr lvl="1"/>
            <a:r>
              <a:rPr lang="en-IE" sz="1600" dirty="0"/>
              <a:t>El </a:t>
            </a:r>
            <a:r>
              <a:rPr lang="en-IE" sz="1600" dirty="0" err="1"/>
              <a:t>costo</a:t>
            </a:r>
            <a:r>
              <a:rPr lang="en-IE" sz="1600" dirty="0"/>
              <a:t> de </a:t>
            </a:r>
            <a:r>
              <a:rPr lang="en-IE" sz="1600" dirty="0" err="1"/>
              <a:t>transporte</a:t>
            </a:r>
            <a:r>
              <a:rPr lang="en-IE" sz="1600" dirty="0"/>
              <a:t> es (</a:t>
            </a:r>
            <a:r>
              <a:rPr lang="en-IE" sz="1600" i="1" dirty="0" err="1"/>
              <a:t>simplificado</a:t>
            </a:r>
            <a:r>
              <a:rPr lang="en-IE" sz="1600" dirty="0"/>
              <a:t>):</a:t>
            </a:r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marL="0" indent="0" algn="ctr">
              <a:buNone/>
            </a:pPr>
            <a:r>
              <a:rPr lang="en-IE" sz="2000" u="sng" dirty="0">
                <a:solidFill>
                  <a:srgbClr val="FF0000"/>
                </a:solidFill>
              </a:rPr>
              <a:t>NECESITAMOS MINIMIZAR EL COSTO DE RED</a:t>
            </a:r>
          </a:p>
          <a:p>
            <a:pPr marL="0" indent="0">
              <a:buNone/>
            </a:pPr>
            <a:endParaRPr lang="es-PE" dirty="0"/>
          </a:p>
        </p:txBody>
      </p:sp>
      <p:grpSp>
        <p:nvGrpSpPr>
          <p:cNvPr id="8" name="Grupo 7"/>
          <p:cNvGrpSpPr/>
          <p:nvPr/>
        </p:nvGrpSpPr>
        <p:grpSpPr>
          <a:xfrm>
            <a:off x="847725" y="3000375"/>
            <a:ext cx="7699664" cy="1143000"/>
            <a:chOff x="228600" y="3581400"/>
            <a:chExt cx="8728364" cy="1600200"/>
          </a:xfrm>
        </p:grpSpPr>
        <p:sp>
          <p:nvSpPr>
            <p:cNvPr id="4" name="Flowchart: Process 3"/>
            <p:cNvSpPr/>
            <p:nvPr/>
          </p:nvSpPr>
          <p:spPr>
            <a:xfrm>
              <a:off x="228600" y="3581400"/>
              <a:ext cx="1981200" cy="1600200"/>
            </a:xfrm>
            <a:prstGeom prst="flowChartProcess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E" sz="2400" dirty="0"/>
                <a:t>Main</a:t>
              </a:r>
            </a:p>
            <a:p>
              <a:pPr algn="ctr"/>
              <a:r>
                <a:rPr lang="en-IE" sz="2400" dirty="0"/>
                <a:t>Memory</a:t>
              </a:r>
            </a:p>
          </p:txBody>
        </p:sp>
        <p:sp>
          <p:nvSpPr>
            <p:cNvPr id="5" name="Flowchart: Process 4"/>
            <p:cNvSpPr/>
            <p:nvPr/>
          </p:nvSpPr>
          <p:spPr>
            <a:xfrm>
              <a:off x="4772891" y="3581400"/>
              <a:ext cx="1981200" cy="1600200"/>
            </a:xfrm>
            <a:prstGeom prst="flowChartProcess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E" sz="2400" dirty="0"/>
                <a:t>Disk</a:t>
              </a:r>
            </a:p>
          </p:txBody>
        </p:sp>
        <p:sp>
          <p:nvSpPr>
            <p:cNvPr id="6" name="Flowchart: Process 5"/>
            <p:cNvSpPr/>
            <p:nvPr/>
          </p:nvSpPr>
          <p:spPr>
            <a:xfrm>
              <a:off x="2514600" y="3581400"/>
              <a:ext cx="1981200" cy="1600200"/>
            </a:xfrm>
            <a:prstGeom prst="flowChartProcess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E" sz="2400" dirty="0"/>
                <a:t>CPU</a:t>
              </a:r>
            </a:p>
          </p:txBody>
        </p:sp>
        <p:sp>
          <p:nvSpPr>
            <p:cNvPr id="7" name="Flowchart: Process 6"/>
            <p:cNvSpPr/>
            <p:nvPr/>
          </p:nvSpPr>
          <p:spPr>
            <a:xfrm>
              <a:off x="6975764" y="3581400"/>
              <a:ext cx="1981200" cy="1600200"/>
            </a:xfrm>
            <a:prstGeom prst="flowChartProcess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E" sz="2400" dirty="0"/>
                <a:t>Network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373512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Introducción</a:t>
            </a:r>
            <a:endParaRPr lang="es-PE" sz="32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266624" y="3028462"/>
            <a:ext cx="709200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2400" b="1" dirty="0">
                <a:solidFill>
                  <a:schemeClr val="bg1"/>
                </a:solidFill>
              </a:rPr>
              <a:t>El procesamiento masivo de datos necesita de </a:t>
            </a:r>
          </a:p>
          <a:p>
            <a:r>
              <a:rPr lang="es-PE" sz="2400" b="1" dirty="0">
                <a:solidFill>
                  <a:schemeClr val="bg1"/>
                </a:solidFill>
              </a:rPr>
              <a:t>Sistemas Distribuidos</a:t>
            </a:r>
          </a:p>
        </p:txBody>
      </p:sp>
    </p:spTree>
    <p:extLst>
      <p:ext uri="{BB962C8B-B14F-4D97-AF65-F5344CB8AC3E}">
        <p14:creationId xmlns:p14="http://schemas.microsoft.com/office/powerpoint/2010/main" val="40695155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err="1">
                <a:solidFill>
                  <a:srgbClr val="FF0000"/>
                </a:solidFill>
              </a:rPr>
              <a:t>Des</a:t>
            </a:r>
            <a:r>
              <a:rPr lang="en-IE" dirty="0" err="1">
                <a:solidFill>
                  <a:srgbClr val="00B050"/>
                </a:solidFill>
              </a:rPr>
              <a:t>ventajas</a:t>
            </a:r>
            <a:r>
              <a:rPr lang="en-IE" dirty="0"/>
              <a:t> de </a:t>
            </a:r>
            <a:r>
              <a:rPr lang="en-IE" dirty="0" err="1"/>
              <a:t>los</a:t>
            </a:r>
            <a:r>
              <a:rPr lang="en-IE" dirty="0"/>
              <a:t> </a:t>
            </a:r>
            <a:r>
              <a:rPr lang="en-IE" dirty="0" err="1"/>
              <a:t>sistemas</a:t>
            </a:r>
            <a:r>
              <a:rPr lang="en-IE" dirty="0"/>
              <a:t> </a:t>
            </a:r>
            <a:r>
              <a:rPr lang="en-IE" dirty="0" err="1"/>
              <a:t>distribuidos</a:t>
            </a:r>
            <a:endParaRPr lang="es-PE" dirty="0"/>
          </a:p>
        </p:txBody>
      </p:sp>
      <p:grpSp>
        <p:nvGrpSpPr>
          <p:cNvPr id="16" name="Grupo 15"/>
          <p:cNvGrpSpPr/>
          <p:nvPr/>
        </p:nvGrpSpPr>
        <p:grpSpPr>
          <a:xfrm>
            <a:off x="228600" y="895349"/>
            <a:ext cx="8734426" cy="4105275"/>
            <a:chOff x="0" y="1295400"/>
            <a:chExt cx="9144000" cy="5562600"/>
          </a:xfrm>
        </p:grpSpPr>
        <p:sp>
          <p:nvSpPr>
            <p:cNvPr id="10" name="Rectangle 8"/>
            <p:cNvSpPr/>
            <p:nvPr/>
          </p:nvSpPr>
          <p:spPr>
            <a:xfrm>
              <a:off x="0" y="1295400"/>
              <a:ext cx="4572000" cy="5562600"/>
            </a:xfrm>
            <a:prstGeom prst="rect">
              <a:avLst/>
            </a:prstGeom>
            <a:gradFill rotWithShape="1">
              <a:gsLst>
                <a:gs pos="0">
                  <a:srgbClr val="9BBB59">
                    <a:tint val="50000"/>
                    <a:satMod val="300000"/>
                  </a:srgbClr>
                </a:gs>
                <a:gs pos="35000">
                  <a:srgbClr val="9BBB59">
                    <a:tint val="37000"/>
                    <a:satMod val="300000"/>
                  </a:srgbClr>
                </a:gs>
                <a:gs pos="100000">
                  <a:srgbClr val="9BBB59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9BBB59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+mn-cs"/>
              </a:endParaRPr>
            </a:p>
          </p:txBody>
        </p:sp>
        <p:sp>
          <p:nvSpPr>
            <p:cNvPr id="11" name="Rectangle 9"/>
            <p:cNvSpPr/>
            <p:nvPr/>
          </p:nvSpPr>
          <p:spPr>
            <a:xfrm>
              <a:off x="4572000" y="1295400"/>
              <a:ext cx="4572000" cy="5562600"/>
            </a:xfrm>
            <a:prstGeom prst="rect">
              <a:avLst/>
            </a:prstGeom>
            <a:gradFill rotWithShape="1">
              <a:gsLst>
                <a:gs pos="0">
                  <a:srgbClr val="C0504D">
                    <a:tint val="50000"/>
                    <a:satMod val="300000"/>
                  </a:srgbClr>
                </a:gs>
                <a:gs pos="35000">
                  <a:srgbClr val="C0504D">
                    <a:tint val="37000"/>
                    <a:satMod val="300000"/>
                  </a:srgbClr>
                </a:gs>
                <a:gs pos="100000">
                  <a:srgbClr val="C0504D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C0504D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+mn-cs"/>
              </a:endParaRPr>
            </a:p>
          </p:txBody>
        </p:sp>
        <p:sp>
          <p:nvSpPr>
            <p:cNvPr id="12" name="Text Placeholder 4"/>
            <p:cNvSpPr txBox="1">
              <a:spLocks/>
            </p:cNvSpPr>
            <p:nvPr/>
          </p:nvSpPr>
          <p:spPr>
            <a:xfrm>
              <a:off x="80120" y="1535113"/>
              <a:ext cx="4040188" cy="63976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Clr>
                  <a:schemeClr val="tx1"/>
                </a:buClr>
                <a:buFont typeface="Arial" pitchFamily="34" charset="0"/>
                <a:buNone/>
                <a:defRPr sz="2400" b="1" kern="1200">
                  <a:solidFill>
                    <a:schemeClr val="tx1"/>
                  </a:solidFill>
                  <a:latin typeface="Calibri Light" panose="020F0302020204030204" pitchFamily="34" charset="0"/>
                  <a:ea typeface="+mn-ea"/>
                  <a:cs typeface="Segoe UI Semilight" panose="020B0402040204020203" pitchFamily="34" charset="0"/>
                </a:defRPr>
              </a:lvl1pPr>
              <a:lvl2pPr marL="457200" indent="0" algn="l" defTabSz="914400" rtl="0" eaLnBrk="1" latinLnBrk="0" hangingPunct="1">
                <a:spcBef>
                  <a:spcPct val="20000"/>
                </a:spcBef>
                <a:buClr>
                  <a:schemeClr val="tx1"/>
                </a:buClr>
                <a:buFont typeface="Arial" pitchFamily="34" charset="0"/>
                <a:buNone/>
                <a:defRPr sz="2000" b="1" kern="1200">
                  <a:solidFill>
                    <a:schemeClr val="tx1"/>
                  </a:solidFill>
                  <a:latin typeface="Calibri Light" panose="020F0302020204030204" pitchFamily="34" charset="0"/>
                  <a:ea typeface="+mn-ea"/>
                  <a:cs typeface="Segoe UI Semilight" panose="020B0402040204020203" pitchFamily="34" charset="0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Clr>
                  <a:schemeClr val="tx1"/>
                </a:buClr>
                <a:buFont typeface="Arial" pitchFamily="34" charset="0"/>
                <a:buNone/>
                <a:defRPr sz="1800" b="1" kern="1200">
                  <a:solidFill>
                    <a:schemeClr val="tx1"/>
                  </a:solidFill>
                  <a:latin typeface="Calibri Light" panose="020F0302020204030204" pitchFamily="34" charset="0"/>
                  <a:ea typeface="+mn-ea"/>
                  <a:cs typeface="Segoe UI Semilight" panose="020B0402040204020203" pitchFamily="34" charset="0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Clr>
                  <a:schemeClr val="tx1"/>
                </a:buClr>
                <a:buFont typeface="Arial" pitchFamily="34" charset="0"/>
                <a:buNone/>
                <a:defRPr sz="1600" b="1" kern="1200">
                  <a:solidFill>
                    <a:schemeClr val="tx1"/>
                  </a:solidFill>
                  <a:latin typeface="Calibri Light" panose="020F0302020204030204" pitchFamily="34" charset="0"/>
                  <a:ea typeface="+mn-ea"/>
                  <a:cs typeface="Segoe UI Semilight" panose="020B0402040204020203" pitchFamily="34" charset="0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Clr>
                  <a:schemeClr val="tx1"/>
                </a:buClr>
                <a:buFont typeface="Arial" pitchFamily="34" charset="0"/>
                <a:buNone/>
                <a:defRPr sz="1600" b="1" kern="1200">
                  <a:solidFill>
                    <a:schemeClr val="tx1"/>
                  </a:solidFill>
                  <a:latin typeface="Calibri Light" panose="020F0302020204030204" pitchFamily="34" charset="0"/>
                  <a:ea typeface="+mn-ea"/>
                  <a:cs typeface="Segoe UI Semilight" panose="020B0402040204020203" pitchFamily="34" charset="0"/>
                </a:defRPr>
              </a:lvl5pPr>
              <a:lvl6pPr marL="2286000" indent="0" algn="l" defTabSz="914400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914400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>
                  <a:sysClr val="windowText" lastClr="000000"/>
                </a:buClr>
                <a:buSzTx/>
                <a:buFont typeface="Arial" pitchFamily="34" charset="0"/>
                <a:buNone/>
                <a:tabLst/>
                <a:defRPr/>
              </a:pPr>
              <a:r>
                <a:rPr kumimoji="0" lang="en-IE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 Light" panose="020F0302020204030204" pitchFamily="34" charset="0"/>
                  <a:ea typeface="+mn-ea"/>
                  <a:cs typeface="Segoe UI Semilight" panose="020B0402040204020203" pitchFamily="34" charset="0"/>
                </a:rPr>
                <a:t>(</a:t>
              </a:r>
              <a:r>
                <a:rPr kumimoji="0" lang="en-IE" sz="24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 Light" panose="020F0302020204030204" pitchFamily="34" charset="0"/>
                  <a:ea typeface="+mn-ea"/>
                  <a:cs typeface="Segoe UI Semilight" panose="020B0402040204020203" pitchFamily="34" charset="0"/>
                </a:rPr>
                <a:t>Posibles</a:t>
              </a:r>
              <a:r>
                <a:rPr kumimoji="0" lang="en-IE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 Light" panose="020F0302020204030204" pitchFamily="34" charset="0"/>
                  <a:ea typeface="+mn-ea"/>
                  <a:cs typeface="Segoe UI Semilight" panose="020B0402040204020203" pitchFamily="34" charset="0"/>
                </a:rPr>
                <a:t>) </a:t>
              </a:r>
              <a:r>
                <a:rPr kumimoji="0" lang="en-IE" sz="24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 Light" panose="020F0302020204030204" pitchFamily="34" charset="0"/>
                  <a:ea typeface="+mn-ea"/>
                  <a:cs typeface="Segoe UI Semilight" panose="020B0402040204020203" pitchFamily="34" charset="0"/>
                </a:rPr>
                <a:t>Ventajas</a:t>
              </a:r>
              <a:endParaRPr kumimoji="0" lang="en-IE" sz="24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Segoe UI Semilight" panose="020B0402040204020203" pitchFamily="34" charset="0"/>
              </a:endParaRPr>
            </a:p>
          </p:txBody>
        </p:sp>
        <p:sp>
          <p:nvSpPr>
            <p:cNvPr id="13" name="Content Placeholder 5"/>
            <p:cNvSpPr txBox="1">
              <a:spLocks/>
            </p:cNvSpPr>
            <p:nvPr/>
          </p:nvSpPr>
          <p:spPr>
            <a:xfrm>
              <a:off x="147637" y="2174876"/>
              <a:ext cx="4259830" cy="3951288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77500" lnSpcReduction="20000"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Clr>
                  <a:schemeClr val="tx1"/>
                </a:buClr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Calibri Light" panose="020F0302020204030204" pitchFamily="34" charset="0"/>
                  <a:ea typeface="+mn-ea"/>
                  <a:cs typeface="Segoe UI Semilight" panose="020B0402040204020203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1"/>
                </a:buClr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Calibri Light" panose="020F0302020204030204" pitchFamily="34" charset="0"/>
                  <a:ea typeface="+mn-ea"/>
                  <a:cs typeface="Segoe UI Semilight" panose="020B0402040204020203" pitchFamily="34" charset="0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Clr>
                  <a:schemeClr val="tx1"/>
                </a:buClr>
                <a:buFont typeface="Arial" pitchFamily="34" charset="0"/>
                <a:buChar char="•"/>
                <a:defRPr sz="1800" kern="1200">
                  <a:solidFill>
                    <a:schemeClr val="tx1"/>
                  </a:solidFill>
                  <a:latin typeface="Calibri Light" panose="020F0302020204030204" pitchFamily="34" charset="0"/>
                  <a:ea typeface="+mn-ea"/>
                  <a:cs typeface="Segoe UI Semilight" panose="020B0402040204020203" pitchFamily="34" charset="0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Clr>
                  <a:schemeClr val="tx1"/>
                </a:buClr>
                <a:buFont typeface="Arial" pitchFamily="34" charset="0"/>
                <a:buChar char="–"/>
                <a:defRPr sz="1600" kern="1200">
                  <a:solidFill>
                    <a:schemeClr val="tx1"/>
                  </a:solidFill>
                  <a:latin typeface="Calibri Light" panose="020F0302020204030204" pitchFamily="34" charset="0"/>
                  <a:ea typeface="+mn-ea"/>
                  <a:cs typeface="Segoe UI Semilight" panose="020B0402040204020203" pitchFamily="34" charset="0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Clr>
                  <a:schemeClr val="tx1"/>
                </a:buClr>
                <a:buFont typeface="Arial" pitchFamily="34" charset="0"/>
                <a:buChar char="»"/>
                <a:defRPr sz="1600" kern="1200">
                  <a:solidFill>
                    <a:schemeClr val="tx1"/>
                  </a:solidFill>
                  <a:latin typeface="Calibri Light" panose="020F0302020204030204" pitchFamily="34" charset="0"/>
                  <a:ea typeface="+mn-ea"/>
                  <a:cs typeface="Segoe UI Semilight" panose="020B0402040204020203" pitchFamily="34" charset="0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>
                  <a:sysClr val="windowText" lastClr="000000"/>
                </a:buClr>
                <a:buSzTx/>
                <a:buFont typeface="Arial" pitchFamily="34" charset="0"/>
                <a:buChar char="•"/>
                <a:tabLst/>
                <a:defRPr/>
              </a:pPr>
              <a:r>
                <a:rPr kumimoji="0" lang="en-IE" sz="2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 Light" panose="020F0302020204030204" pitchFamily="34" charset="0"/>
                  <a:ea typeface="+mn-ea"/>
                  <a:cs typeface="Segoe UI Semilight" panose="020B0402040204020203" pitchFamily="34" charset="0"/>
                </a:rPr>
                <a:t>Costo</a:t>
              </a:r>
              <a:endParaRPr kumimoji="0" lang="en-IE" sz="24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Segoe UI Semilight" panose="020B0402040204020203" pitchFamily="34" charset="0"/>
              </a:endParaRPr>
            </a:p>
            <a:p>
              <a:pPr marL="742950" marR="0" lvl="1" indent="-28575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>
                  <a:sysClr val="windowText" lastClr="000000"/>
                </a:buClr>
                <a:buSzTx/>
                <a:buFont typeface="Arial" pitchFamily="34" charset="0"/>
                <a:buChar char="–"/>
                <a:tabLst/>
                <a:defRPr/>
              </a:pPr>
              <a:r>
                <a:rPr kumimoji="0" lang="en-IE" sz="2000" b="0" i="0" u="none" strike="noStrike" kern="1200" cap="none" spc="0" normalizeH="0" baseline="0" noProof="0" dirty="0" err="1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 Light" panose="020F0302020204030204" pitchFamily="34" charset="0"/>
                  <a:ea typeface="+mn-ea"/>
                  <a:cs typeface="Segoe UI Semilight" panose="020B0402040204020203" pitchFamily="34" charset="0"/>
                </a:rPr>
                <a:t>Mejor</a:t>
              </a:r>
              <a:r>
                <a:rPr kumimoji="0" lang="en-IE" sz="20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 Light" panose="020F0302020204030204" pitchFamily="34" charset="0"/>
                  <a:ea typeface="+mn-ea"/>
                  <a:cs typeface="Segoe UI Semilight" panose="020B0402040204020203" pitchFamily="34" charset="0"/>
                </a:rPr>
                <a:t> </a:t>
              </a:r>
              <a:r>
                <a:rPr kumimoji="0" lang="en-IE" sz="2000" b="0" i="0" u="none" strike="noStrike" kern="1200" cap="none" spc="0" normalizeH="0" baseline="0" noProof="0" dirty="0" err="1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 Light" panose="020F0302020204030204" pitchFamily="34" charset="0"/>
                  <a:ea typeface="+mn-ea"/>
                  <a:cs typeface="Segoe UI Semilight" panose="020B0402040204020203" pitchFamily="34" charset="0"/>
                </a:rPr>
                <a:t>desempeño</a:t>
              </a:r>
              <a:r>
                <a:rPr kumimoji="0" lang="en-IE" sz="20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 Light" panose="020F0302020204030204" pitchFamily="34" charset="0"/>
                  <a:ea typeface="+mn-ea"/>
                  <a:cs typeface="Segoe UI Semilight" panose="020B0402040204020203" pitchFamily="34" charset="0"/>
                </a:rPr>
                <a:t>/</a:t>
              </a:r>
              <a:r>
                <a:rPr kumimoji="0" lang="en-IE" sz="2000" b="0" i="0" u="none" strike="noStrike" kern="1200" cap="none" spc="0" normalizeH="0" baseline="0" noProof="0" dirty="0" err="1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 Light" panose="020F0302020204030204" pitchFamily="34" charset="0"/>
                  <a:ea typeface="+mn-ea"/>
                  <a:cs typeface="Segoe UI Semilight" panose="020B0402040204020203" pitchFamily="34" charset="0"/>
                </a:rPr>
                <a:t>precio</a:t>
              </a:r>
              <a:endParaRPr kumimoji="0" lang="en-IE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Segoe UI Semilight" panose="020B0402040204020203" pitchFamily="34" charset="0"/>
              </a:endParaRPr>
            </a:p>
            <a:p>
              <a:pPr lvl="0">
                <a:buClr>
                  <a:sysClr val="windowText" lastClr="000000"/>
                </a:buClr>
              </a:pPr>
              <a:r>
                <a:rPr lang="en-IE" dirty="0" err="1">
                  <a:solidFill>
                    <a:srgbClr val="00B050"/>
                  </a:solidFill>
                </a:rPr>
                <a:t>Extensibilidad</a:t>
              </a:r>
              <a:endParaRPr kumimoji="0" lang="en-IE" sz="24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Segoe UI Semilight" panose="020B0402040204020203" pitchFamily="34" charset="0"/>
              </a:endParaRPr>
            </a:p>
            <a:p>
              <a:pPr marL="742950" marR="0" lvl="1" indent="-28575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>
                  <a:sysClr val="windowText" lastClr="000000"/>
                </a:buClr>
                <a:buSzTx/>
                <a:buFont typeface="Arial" pitchFamily="34" charset="0"/>
                <a:buChar char="–"/>
                <a:tabLst/>
                <a:defRPr/>
              </a:pPr>
              <a:r>
                <a:rPr kumimoji="0" lang="en-IE" sz="2000" b="0" i="0" u="none" strike="noStrike" kern="1200" cap="none" spc="0" normalizeH="0" baseline="0" noProof="0" dirty="0" err="1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 Light" panose="020F0302020204030204" pitchFamily="34" charset="0"/>
                  <a:ea typeface="+mn-ea"/>
                  <a:cs typeface="Segoe UI Semilight" panose="020B0402040204020203" pitchFamily="34" charset="0"/>
                </a:rPr>
                <a:t>Agregar</a:t>
              </a:r>
              <a:r>
                <a:rPr kumimoji="0" lang="en-IE" sz="20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 Light" panose="020F0302020204030204" pitchFamily="34" charset="0"/>
                  <a:ea typeface="+mn-ea"/>
                  <a:cs typeface="Segoe UI Semilight" panose="020B0402040204020203" pitchFamily="34" charset="0"/>
                </a:rPr>
                <a:t> </a:t>
              </a:r>
              <a:r>
                <a:rPr kumimoji="0" lang="en-IE" sz="2000" b="0" i="0" u="none" strike="noStrike" kern="1200" cap="none" spc="0" normalizeH="0" baseline="0" noProof="0" dirty="0" err="1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 Light" panose="020F0302020204030204" pitchFamily="34" charset="0"/>
                  <a:ea typeface="+mn-ea"/>
                  <a:cs typeface="Segoe UI Semilight" panose="020B0402040204020203" pitchFamily="34" charset="0"/>
                </a:rPr>
                <a:t>otra</a:t>
              </a:r>
              <a:r>
                <a:rPr kumimoji="0" lang="en-IE" sz="20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 Light" panose="020F0302020204030204" pitchFamily="34" charset="0"/>
                  <a:ea typeface="+mn-ea"/>
                  <a:cs typeface="Segoe UI Semilight" panose="020B0402040204020203" pitchFamily="34" charset="0"/>
                </a:rPr>
                <a:t> </a:t>
              </a:r>
              <a:r>
                <a:rPr kumimoji="0" lang="en-IE" sz="2000" b="0" i="0" u="none" strike="noStrike" kern="1200" cap="none" spc="0" normalizeH="0" baseline="0" noProof="0" dirty="0" err="1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 Light" panose="020F0302020204030204" pitchFamily="34" charset="0"/>
                  <a:ea typeface="+mn-ea"/>
                  <a:cs typeface="Segoe UI Semilight" panose="020B0402040204020203" pitchFamily="34" charset="0"/>
                </a:rPr>
                <a:t>máquina</a:t>
              </a:r>
              <a:r>
                <a:rPr kumimoji="0" lang="en-IE" sz="20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 Light" panose="020F0302020204030204" pitchFamily="34" charset="0"/>
                  <a:ea typeface="+mn-ea"/>
                  <a:cs typeface="Segoe UI Semilight" panose="020B0402040204020203" pitchFamily="34" charset="0"/>
                </a:rPr>
                <a:t>!</a:t>
              </a:r>
            </a:p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>
                  <a:sysClr val="windowText" lastClr="000000"/>
                </a:buClr>
                <a:buSzTx/>
                <a:buFont typeface="Arial" pitchFamily="34" charset="0"/>
                <a:buChar char="•"/>
                <a:tabLst/>
                <a:defRPr/>
              </a:pPr>
              <a:r>
                <a:rPr kumimoji="0" lang="en-IE" sz="2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 Light" panose="020F0302020204030204" pitchFamily="34" charset="0"/>
                  <a:ea typeface="+mn-ea"/>
                  <a:cs typeface="Segoe UI Semilight" panose="020B0402040204020203" pitchFamily="34" charset="0"/>
                </a:rPr>
                <a:t>Confiabilidad</a:t>
              </a:r>
              <a:r>
                <a:rPr kumimoji="0" lang="en-IE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 Light" panose="020F0302020204030204" pitchFamily="34" charset="0"/>
                  <a:ea typeface="+mn-ea"/>
                  <a:cs typeface="Segoe UI Semilight" panose="020B0402040204020203" pitchFamily="34" charset="0"/>
                </a:rPr>
                <a:t> (</a:t>
              </a:r>
              <a:r>
                <a:rPr kumimoji="0" lang="en-IE" sz="2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 Light" panose="020F0302020204030204" pitchFamily="34" charset="0"/>
                  <a:ea typeface="+mn-ea"/>
                  <a:cs typeface="Segoe UI Semilight" panose="020B0402040204020203" pitchFamily="34" charset="0"/>
                </a:rPr>
                <a:t>idealmente</a:t>
              </a:r>
              <a:r>
                <a:rPr kumimoji="0" lang="en-IE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 Light" panose="020F0302020204030204" pitchFamily="34" charset="0"/>
                  <a:ea typeface="+mn-ea"/>
                  <a:cs typeface="Segoe UI Semilight" panose="020B0402040204020203" pitchFamily="34" charset="0"/>
                </a:rPr>
                <a:t>)</a:t>
              </a:r>
            </a:p>
            <a:p>
              <a:pPr lvl="1">
                <a:buClr>
                  <a:sysClr val="windowText" lastClr="000000"/>
                </a:buClr>
              </a:pPr>
              <a:r>
                <a:rPr lang="es-PE" dirty="0">
                  <a:solidFill>
                    <a:sysClr val="windowText" lastClr="000000"/>
                  </a:solidFill>
                </a:rPr>
                <a:t>No hay punto central de fallo</a:t>
              </a:r>
              <a:r>
                <a:rPr kumimoji="0" lang="en-IE" sz="20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 Light" panose="020F0302020204030204" pitchFamily="34" charset="0"/>
                  <a:ea typeface="+mn-ea"/>
                  <a:cs typeface="Segoe UI Semilight" panose="020B0402040204020203" pitchFamily="34" charset="0"/>
                </a:rPr>
                <a:t>!</a:t>
              </a:r>
            </a:p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>
                  <a:sysClr val="windowText" lastClr="000000"/>
                </a:buClr>
                <a:buSzTx/>
                <a:buFont typeface="Arial" pitchFamily="34" charset="0"/>
                <a:buChar char="•"/>
                <a:tabLst/>
                <a:defRPr/>
              </a:pPr>
              <a:r>
                <a:rPr kumimoji="0" lang="en-IE" sz="2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 Light" panose="020F0302020204030204" pitchFamily="34" charset="0"/>
                  <a:ea typeface="+mn-ea"/>
                  <a:cs typeface="Segoe UI Semilight" panose="020B0402040204020203" pitchFamily="34" charset="0"/>
                </a:rPr>
                <a:t>Carga</a:t>
              </a:r>
              <a:r>
                <a:rPr kumimoji="0" lang="en-IE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 Light" panose="020F0302020204030204" pitchFamily="34" charset="0"/>
                  <a:ea typeface="+mn-ea"/>
                  <a:cs typeface="Segoe UI Semilight" panose="020B0402040204020203" pitchFamily="34" charset="0"/>
                </a:rPr>
                <a:t> de </a:t>
              </a:r>
              <a:r>
                <a:rPr kumimoji="0" lang="en-IE" sz="2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 Light" panose="020F0302020204030204" pitchFamily="34" charset="0"/>
                  <a:ea typeface="+mn-ea"/>
                  <a:cs typeface="Segoe UI Semilight" panose="020B0402040204020203" pitchFamily="34" charset="0"/>
                </a:rPr>
                <a:t>trabajo</a:t>
              </a:r>
              <a:endParaRPr kumimoji="0" lang="en-IE" sz="24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Segoe UI Semilight" panose="020B0402040204020203" pitchFamily="34" charset="0"/>
              </a:endParaRPr>
            </a:p>
            <a:p>
              <a:pPr lvl="1">
                <a:buClr>
                  <a:sysClr val="windowText" lastClr="000000"/>
                </a:buClr>
              </a:pPr>
              <a:r>
                <a:rPr lang="en-IE" dirty="0" err="1">
                  <a:solidFill>
                    <a:sysClr val="windowText" lastClr="000000"/>
                  </a:solidFill>
                </a:rPr>
                <a:t>Balancea</a:t>
              </a:r>
              <a:r>
                <a:rPr lang="en-IE" dirty="0">
                  <a:solidFill>
                    <a:sysClr val="windowText" lastClr="000000"/>
                  </a:solidFill>
                </a:rPr>
                <a:t> el </a:t>
              </a:r>
              <a:r>
                <a:rPr lang="en-IE" dirty="0" err="1">
                  <a:solidFill>
                    <a:sysClr val="windowText" lastClr="000000"/>
                  </a:solidFill>
                </a:rPr>
                <a:t>trabajo</a:t>
              </a:r>
              <a:r>
                <a:rPr lang="en-IE" dirty="0">
                  <a:solidFill>
                    <a:sysClr val="windowText" lastClr="000000"/>
                  </a:solidFill>
                </a:rPr>
                <a:t> </a:t>
              </a:r>
              <a:r>
                <a:rPr lang="en-IE" dirty="0" err="1">
                  <a:solidFill>
                    <a:sysClr val="windowText" lastClr="000000"/>
                  </a:solidFill>
                </a:rPr>
                <a:t>automáticamente</a:t>
              </a:r>
              <a:endParaRPr kumimoji="0" lang="en-IE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Segoe UI Semilight" panose="020B0402040204020203" pitchFamily="34" charset="0"/>
              </a:endParaRPr>
            </a:p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>
                  <a:sysClr val="windowText" lastClr="000000"/>
                </a:buClr>
                <a:buSzTx/>
                <a:buFont typeface="Arial" pitchFamily="34" charset="0"/>
                <a:buChar char="•"/>
                <a:tabLst/>
                <a:defRPr/>
              </a:pPr>
              <a:r>
                <a:rPr kumimoji="0" lang="en-IE" sz="2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 Light" panose="020F0302020204030204" pitchFamily="34" charset="0"/>
                  <a:ea typeface="+mn-ea"/>
                  <a:cs typeface="Segoe UI Semilight" panose="020B0402040204020203" pitchFamily="34" charset="0"/>
                </a:rPr>
                <a:t>Compartido</a:t>
              </a:r>
              <a:endParaRPr kumimoji="0" lang="en-IE" sz="24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Segoe UI Semilight" panose="020B0402040204020203" pitchFamily="34" charset="0"/>
              </a:endParaRPr>
            </a:p>
            <a:p>
              <a:pPr lvl="1">
                <a:buClr>
                  <a:sysClr val="windowText" lastClr="000000"/>
                </a:buClr>
              </a:pPr>
              <a:r>
                <a:rPr lang="en-IE" dirty="0" err="1">
                  <a:solidFill>
                    <a:sysClr val="windowText" lastClr="000000"/>
                  </a:solidFill>
                </a:rPr>
                <a:t>Acceso</a:t>
              </a:r>
              <a:r>
                <a:rPr lang="en-IE" dirty="0">
                  <a:solidFill>
                    <a:sysClr val="windowText" lastClr="000000"/>
                  </a:solidFill>
                </a:rPr>
                <a:t> </a:t>
              </a:r>
              <a:r>
                <a:rPr lang="en-IE" dirty="0" err="1">
                  <a:solidFill>
                    <a:sysClr val="windowText" lastClr="000000"/>
                  </a:solidFill>
                </a:rPr>
                <a:t>remoto</a:t>
              </a:r>
              <a:r>
                <a:rPr lang="en-IE" dirty="0">
                  <a:solidFill>
                    <a:sysClr val="windowText" lastClr="000000"/>
                  </a:solidFill>
                </a:rPr>
                <a:t> a </a:t>
              </a:r>
              <a:r>
                <a:rPr lang="en-IE" dirty="0" err="1">
                  <a:solidFill>
                    <a:sysClr val="windowText" lastClr="000000"/>
                  </a:solidFill>
                </a:rPr>
                <a:t>servicios</a:t>
              </a:r>
              <a:endParaRPr kumimoji="0" lang="en-IE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Segoe UI Semilight" panose="020B0402040204020203" pitchFamily="34" charset="0"/>
              </a:endParaRPr>
            </a:p>
          </p:txBody>
        </p:sp>
        <p:sp>
          <p:nvSpPr>
            <p:cNvPr id="14" name="Text Placeholder 6"/>
            <p:cNvSpPr txBox="1">
              <a:spLocks/>
            </p:cNvSpPr>
            <p:nvPr/>
          </p:nvSpPr>
          <p:spPr>
            <a:xfrm>
              <a:off x="4645025" y="1535113"/>
              <a:ext cx="4041775" cy="63976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Clr>
                  <a:schemeClr val="tx1"/>
                </a:buClr>
                <a:buFont typeface="Arial" pitchFamily="34" charset="0"/>
                <a:buNone/>
                <a:defRPr sz="2400" b="1" kern="1200">
                  <a:solidFill>
                    <a:schemeClr val="tx1"/>
                  </a:solidFill>
                  <a:latin typeface="Calibri Light" panose="020F0302020204030204" pitchFamily="34" charset="0"/>
                  <a:ea typeface="+mn-ea"/>
                  <a:cs typeface="Segoe UI Semilight" panose="020B0402040204020203" pitchFamily="34" charset="0"/>
                </a:defRPr>
              </a:lvl1pPr>
              <a:lvl2pPr marL="457200" indent="0" algn="l" defTabSz="914400" rtl="0" eaLnBrk="1" latinLnBrk="0" hangingPunct="1">
                <a:spcBef>
                  <a:spcPct val="20000"/>
                </a:spcBef>
                <a:buClr>
                  <a:schemeClr val="tx1"/>
                </a:buClr>
                <a:buFont typeface="Arial" pitchFamily="34" charset="0"/>
                <a:buNone/>
                <a:defRPr sz="2000" b="1" kern="1200">
                  <a:solidFill>
                    <a:schemeClr val="tx1"/>
                  </a:solidFill>
                  <a:latin typeface="Calibri Light" panose="020F0302020204030204" pitchFamily="34" charset="0"/>
                  <a:ea typeface="+mn-ea"/>
                  <a:cs typeface="Segoe UI Semilight" panose="020B0402040204020203" pitchFamily="34" charset="0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Clr>
                  <a:schemeClr val="tx1"/>
                </a:buClr>
                <a:buFont typeface="Arial" pitchFamily="34" charset="0"/>
                <a:buNone/>
                <a:defRPr sz="1800" b="1" kern="1200">
                  <a:solidFill>
                    <a:schemeClr val="tx1"/>
                  </a:solidFill>
                  <a:latin typeface="Calibri Light" panose="020F0302020204030204" pitchFamily="34" charset="0"/>
                  <a:ea typeface="+mn-ea"/>
                  <a:cs typeface="Segoe UI Semilight" panose="020B0402040204020203" pitchFamily="34" charset="0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Clr>
                  <a:schemeClr val="tx1"/>
                </a:buClr>
                <a:buFont typeface="Arial" pitchFamily="34" charset="0"/>
                <a:buNone/>
                <a:defRPr sz="1600" b="1" kern="1200">
                  <a:solidFill>
                    <a:schemeClr val="tx1"/>
                  </a:solidFill>
                  <a:latin typeface="Calibri Light" panose="020F0302020204030204" pitchFamily="34" charset="0"/>
                  <a:ea typeface="+mn-ea"/>
                  <a:cs typeface="Segoe UI Semilight" panose="020B0402040204020203" pitchFamily="34" charset="0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Clr>
                  <a:schemeClr val="tx1"/>
                </a:buClr>
                <a:buFont typeface="Arial" pitchFamily="34" charset="0"/>
                <a:buNone/>
                <a:defRPr sz="1600" b="1" kern="1200">
                  <a:solidFill>
                    <a:schemeClr val="tx1"/>
                  </a:solidFill>
                  <a:latin typeface="Calibri Light" panose="020F0302020204030204" pitchFamily="34" charset="0"/>
                  <a:ea typeface="+mn-ea"/>
                  <a:cs typeface="Segoe UI Semilight" panose="020B0402040204020203" pitchFamily="34" charset="0"/>
                </a:defRPr>
              </a:lvl5pPr>
              <a:lvl6pPr marL="2286000" indent="0" algn="l" defTabSz="914400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914400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>
                  <a:sysClr val="windowText" lastClr="000000"/>
                </a:buClr>
                <a:buSzTx/>
                <a:buFont typeface="Arial" pitchFamily="34" charset="0"/>
                <a:buNone/>
                <a:tabLst/>
                <a:defRPr/>
              </a:pPr>
              <a:r>
                <a:rPr kumimoji="0" lang="en-IE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 Light" panose="020F0302020204030204" pitchFamily="34" charset="0"/>
                  <a:ea typeface="+mn-ea"/>
                  <a:cs typeface="Segoe UI Semilight" panose="020B0402040204020203" pitchFamily="34" charset="0"/>
                </a:rPr>
                <a:t>(</a:t>
              </a:r>
              <a:r>
                <a:rPr kumimoji="0" lang="en-IE" sz="24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 Light" panose="020F0302020204030204" pitchFamily="34" charset="0"/>
                  <a:ea typeface="+mn-ea"/>
                  <a:cs typeface="Segoe UI Semilight" panose="020B0402040204020203" pitchFamily="34" charset="0"/>
                </a:rPr>
                <a:t>Posibles</a:t>
              </a:r>
              <a:r>
                <a:rPr kumimoji="0" lang="en-IE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 Light" panose="020F0302020204030204" pitchFamily="34" charset="0"/>
                  <a:ea typeface="+mn-ea"/>
                  <a:cs typeface="Segoe UI Semilight" panose="020B0402040204020203" pitchFamily="34" charset="0"/>
                </a:rPr>
                <a:t>) </a:t>
              </a:r>
              <a:r>
                <a:rPr kumimoji="0" lang="en-IE" sz="24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 Light" panose="020F0302020204030204" pitchFamily="34" charset="0"/>
                  <a:ea typeface="+mn-ea"/>
                  <a:cs typeface="Segoe UI Semilight" panose="020B0402040204020203" pitchFamily="34" charset="0"/>
                </a:rPr>
                <a:t>Desventajas</a:t>
              </a:r>
              <a:endParaRPr kumimoji="0" lang="en-IE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Segoe UI Semilight" panose="020B0402040204020203" pitchFamily="34" charset="0"/>
              </a:endParaRPr>
            </a:p>
          </p:txBody>
        </p:sp>
        <p:sp>
          <p:nvSpPr>
            <p:cNvPr id="15" name="Content Placeholder 7"/>
            <p:cNvSpPr txBox="1">
              <a:spLocks/>
            </p:cNvSpPr>
            <p:nvPr/>
          </p:nvSpPr>
          <p:spPr>
            <a:xfrm>
              <a:off x="4718050" y="2174875"/>
              <a:ext cx="4041775" cy="3951288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85000" lnSpcReduction="20000"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Clr>
                  <a:schemeClr val="tx1"/>
                </a:buClr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Calibri Light" panose="020F0302020204030204" pitchFamily="34" charset="0"/>
                  <a:ea typeface="+mn-ea"/>
                  <a:cs typeface="Segoe UI Semilight" panose="020B0402040204020203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1"/>
                </a:buClr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Calibri Light" panose="020F0302020204030204" pitchFamily="34" charset="0"/>
                  <a:ea typeface="+mn-ea"/>
                  <a:cs typeface="Segoe UI Semilight" panose="020B0402040204020203" pitchFamily="34" charset="0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Clr>
                  <a:schemeClr val="tx1"/>
                </a:buClr>
                <a:buFont typeface="Arial" pitchFamily="34" charset="0"/>
                <a:buChar char="•"/>
                <a:defRPr sz="1800" kern="1200">
                  <a:solidFill>
                    <a:schemeClr val="tx1"/>
                  </a:solidFill>
                  <a:latin typeface="Calibri Light" panose="020F0302020204030204" pitchFamily="34" charset="0"/>
                  <a:ea typeface="+mn-ea"/>
                  <a:cs typeface="Segoe UI Semilight" panose="020B0402040204020203" pitchFamily="34" charset="0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Clr>
                  <a:schemeClr val="tx1"/>
                </a:buClr>
                <a:buFont typeface="Arial" pitchFamily="34" charset="0"/>
                <a:buChar char="–"/>
                <a:defRPr sz="1600" kern="1200">
                  <a:solidFill>
                    <a:schemeClr val="tx1"/>
                  </a:solidFill>
                  <a:latin typeface="Calibri Light" panose="020F0302020204030204" pitchFamily="34" charset="0"/>
                  <a:ea typeface="+mn-ea"/>
                  <a:cs typeface="Segoe UI Semilight" panose="020B0402040204020203" pitchFamily="34" charset="0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Clr>
                  <a:schemeClr val="tx1"/>
                </a:buClr>
                <a:buFont typeface="Arial" pitchFamily="34" charset="0"/>
                <a:buChar char="»"/>
                <a:defRPr sz="1600" kern="1200">
                  <a:solidFill>
                    <a:schemeClr val="tx1"/>
                  </a:solidFill>
                  <a:latin typeface="Calibri Light" panose="020F0302020204030204" pitchFamily="34" charset="0"/>
                  <a:ea typeface="+mn-ea"/>
                  <a:cs typeface="Segoe UI Semilight" panose="020B0402040204020203" pitchFamily="34" charset="0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>
                  <a:sysClr val="windowText" lastClr="000000"/>
                </a:buClr>
                <a:buSzTx/>
                <a:buFont typeface="Arial" pitchFamily="34" charset="0"/>
                <a:buChar char="•"/>
                <a:tabLst/>
                <a:defRPr/>
              </a:pPr>
              <a:r>
                <a:rPr kumimoji="0" lang="en-IE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 Light" panose="020F0302020204030204" pitchFamily="34" charset="0"/>
                  <a:ea typeface="+mn-ea"/>
                  <a:cs typeface="Segoe UI Semilight" panose="020B0402040204020203" pitchFamily="34" charset="0"/>
                </a:rPr>
                <a:t>Software</a:t>
              </a:r>
            </a:p>
            <a:p>
              <a:pPr marL="742950" marR="0" lvl="1" indent="-28575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>
                  <a:sysClr val="windowText" lastClr="000000"/>
                </a:buClr>
                <a:buSzTx/>
                <a:buFont typeface="Arial" pitchFamily="34" charset="0"/>
                <a:buChar char="–"/>
                <a:tabLst/>
                <a:defRPr/>
              </a:pPr>
              <a:r>
                <a:rPr kumimoji="0" lang="en-IE" sz="2000" b="0" i="0" u="none" strike="noStrike" kern="1200" cap="none" spc="0" normalizeH="0" baseline="0" noProof="0" dirty="0" err="1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 Light" panose="020F0302020204030204" pitchFamily="34" charset="0"/>
                  <a:ea typeface="+mn-ea"/>
                  <a:cs typeface="Segoe UI Semilight" panose="020B0402040204020203" pitchFamily="34" charset="0"/>
                </a:rPr>
                <a:t>Necesita</a:t>
              </a:r>
              <a:r>
                <a:rPr kumimoji="0" lang="en-IE" sz="20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 Light" panose="020F0302020204030204" pitchFamily="34" charset="0"/>
                  <a:ea typeface="+mn-ea"/>
                  <a:cs typeface="Segoe UI Semilight" panose="020B0402040204020203" pitchFamily="34" charset="0"/>
                </a:rPr>
                <a:t> </a:t>
              </a:r>
              <a:r>
                <a:rPr kumimoji="0" lang="en-IE" sz="2000" b="0" i="0" u="none" strike="noStrike" kern="1200" cap="none" spc="0" normalizeH="0" baseline="0" noProof="0" dirty="0" err="1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 Light" panose="020F0302020204030204" pitchFamily="34" charset="0"/>
                  <a:ea typeface="+mn-ea"/>
                  <a:cs typeface="Segoe UI Semilight" panose="020B0402040204020203" pitchFamily="34" charset="0"/>
                </a:rPr>
                <a:t>programas</a:t>
              </a:r>
              <a:r>
                <a:rPr kumimoji="0" lang="en-IE" sz="2000" b="0" i="0" u="none" strike="noStrike" kern="1200" cap="none" spc="0" normalizeH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 Light" panose="020F0302020204030204" pitchFamily="34" charset="0"/>
                  <a:ea typeface="+mn-ea"/>
                  <a:cs typeface="Segoe UI Semilight" panose="020B0402040204020203" pitchFamily="34" charset="0"/>
                </a:rPr>
                <a:t> </a:t>
              </a:r>
              <a:r>
                <a:rPr kumimoji="0" lang="en-IE" sz="2000" b="0" i="0" u="none" strike="noStrike" kern="1200" cap="none" spc="0" normalizeH="0" noProof="0" dirty="0" err="1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 Light" panose="020F0302020204030204" pitchFamily="34" charset="0"/>
                  <a:ea typeface="+mn-ea"/>
                  <a:cs typeface="Segoe UI Semilight" panose="020B0402040204020203" pitchFamily="34" charset="0"/>
                </a:rPr>
                <a:t>especiale</a:t>
              </a:r>
              <a:r>
                <a:rPr kumimoji="0" lang="en-IE" sz="2000" b="0" i="0" u="none" strike="noStrike" kern="1200" cap="none" spc="0" normalizeH="0" baseline="0" noProof="0" dirty="0" err="1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 Light" panose="020F0302020204030204" pitchFamily="34" charset="0"/>
                  <a:ea typeface="+mn-ea"/>
                  <a:cs typeface="Segoe UI Semilight" panose="020B0402040204020203" pitchFamily="34" charset="0"/>
                </a:rPr>
                <a:t>s</a:t>
              </a:r>
              <a:endParaRPr kumimoji="0" lang="en-IE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Segoe UI Semilight" panose="020B0402040204020203" pitchFamily="34" charset="0"/>
              </a:endParaRPr>
            </a:p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>
                  <a:sysClr val="windowText" lastClr="000000"/>
                </a:buClr>
                <a:buSzTx/>
                <a:buFont typeface="Arial" pitchFamily="34" charset="0"/>
                <a:buChar char="•"/>
                <a:tabLst/>
                <a:defRPr/>
              </a:pPr>
              <a:r>
                <a:rPr kumimoji="0" lang="en-IE" sz="2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 Light" panose="020F0302020204030204" pitchFamily="34" charset="0"/>
                  <a:ea typeface="+mn-ea"/>
                  <a:cs typeface="Segoe UI Semilight" panose="020B0402040204020203" pitchFamily="34" charset="0"/>
                </a:rPr>
                <a:t>Redes</a:t>
              </a:r>
              <a:endParaRPr kumimoji="0" lang="en-IE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Segoe UI Semilight" panose="020B0402040204020203" pitchFamily="34" charset="0"/>
              </a:endParaRPr>
            </a:p>
            <a:p>
              <a:pPr marL="742950" marR="0" lvl="1" indent="-28575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>
                  <a:sysClr val="windowText" lastClr="000000"/>
                </a:buClr>
                <a:buSzTx/>
                <a:buFont typeface="Arial" pitchFamily="34" charset="0"/>
                <a:buChar char="–"/>
                <a:tabLst/>
                <a:defRPr/>
              </a:pPr>
              <a:r>
                <a:rPr kumimoji="0" lang="en-IE" sz="2000" b="0" i="0" u="none" strike="noStrike" kern="1200" cap="none" spc="0" normalizeH="0" baseline="0" noProof="0" dirty="0" err="1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 Light" panose="020F0302020204030204" pitchFamily="34" charset="0"/>
                  <a:ea typeface="+mn-ea"/>
                  <a:cs typeface="Segoe UI Semilight" panose="020B0402040204020203" pitchFamily="34" charset="0"/>
                </a:rPr>
                <a:t>Puede</a:t>
              </a:r>
              <a:r>
                <a:rPr kumimoji="0" lang="en-IE" sz="2000" b="0" i="0" u="none" strike="noStrike" kern="1200" cap="none" spc="0" normalizeH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 Light" panose="020F0302020204030204" pitchFamily="34" charset="0"/>
                  <a:ea typeface="+mn-ea"/>
                  <a:cs typeface="Segoe UI Semilight" panose="020B0402040204020203" pitchFamily="34" charset="0"/>
                </a:rPr>
                <a:t> </a:t>
              </a:r>
              <a:r>
                <a:rPr kumimoji="0" lang="en-IE" sz="2000" b="0" i="0" u="none" strike="noStrike" kern="1200" cap="none" spc="0" normalizeH="0" noProof="0" dirty="0" err="1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 Light" panose="020F0302020204030204" pitchFamily="34" charset="0"/>
                  <a:ea typeface="+mn-ea"/>
                  <a:cs typeface="Segoe UI Semilight" panose="020B0402040204020203" pitchFamily="34" charset="0"/>
                </a:rPr>
                <a:t>ser</a:t>
              </a:r>
              <a:r>
                <a:rPr kumimoji="0" lang="en-IE" sz="2000" b="0" i="0" u="none" strike="noStrike" kern="1200" cap="none" spc="0" normalizeH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 Light" panose="020F0302020204030204" pitchFamily="34" charset="0"/>
                  <a:ea typeface="+mn-ea"/>
                  <a:cs typeface="Segoe UI Semilight" panose="020B0402040204020203" pitchFamily="34" charset="0"/>
                </a:rPr>
                <a:t> lento</a:t>
              </a:r>
              <a:endParaRPr kumimoji="0" lang="en-IE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Segoe UI Semilight" panose="020B0402040204020203" pitchFamily="34" charset="0"/>
              </a:endParaRPr>
            </a:p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>
                  <a:sysClr val="windowText" lastClr="000000"/>
                </a:buClr>
                <a:buSzTx/>
                <a:buFont typeface="Arial" pitchFamily="34" charset="0"/>
                <a:buChar char="•"/>
                <a:tabLst/>
                <a:defRPr/>
              </a:pPr>
              <a:r>
                <a:rPr kumimoji="0" lang="en-IE" sz="2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 Light" panose="020F0302020204030204" pitchFamily="34" charset="0"/>
                  <a:ea typeface="+mn-ea"/>
                  <a:cs typeface="Segoe UI Semilight" panose="020B0402040204020203" pitchFamily="34" charset="0"/>
                </a:rPr>
                <a:t>Mantenimiento</a:t>
              </a:r>
              <a:endParaRPr kumimoji="0" lang="en-IE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Segoe UI Semilight" panose="020B0402040204020203" pitchFamily="34" charset="0"/>
              </a:endParaRPr>
            </a:p>
            <a:p>
              <a:pPr marL="742950" marR="0" lvl="1" indent="-28575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>
                  <a:sysClr val="windowText" lastClr="000000"/>
                </a:buClr>
                <a:buSzTx/>
                <a:buFont typeface="Arial" pitchFamily="34" charset="0"/>
                <a:buChar char="–"/>
                <a:tabLst/>
                <a:defRPr/>
              </a:pPr>
              <a:r>
                <a:rPr kumimoji="0" lang="en-IE" sz="2000" b="0" i="0" u="none" strike="noStrike" kern="1200" cap="none" spc="0" normalizeH="0" baseline="0" noProof="0" dirty="0" err="1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 Light" panose="020F0302020204030204" pitchFamily="34" charset="0"/>
                  <a:ea typeface="+mn-ea"/>
                  <a:cs typeface="Segoe UI Semilight" panose="020B0402040204020203" pitchFamily="34" charset="0"/>
                </a:rPr>
                <a:t>Depurar</a:t>
              </a:r>
              <a:r>
                <a:rPr kumimoji="0" lang="en-IE" sz="20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 Light" panose="020F0302020204030204" pitchFamily="34" charset="0"/>
                  <a:ea typeface="+mn-ea"/>
                  <a:cs typeface="Segoe UI Semilight" panose="020B0402040204020203" pitchFamily="34" charset="0"/>
                </a:rPr>
                <a:t>  </a:t>
              </a:r>
              <a:r>
                <a:rPr kumimoji="0" lang="en-IE" sz="2000" b="0" i="0" u="none" strike="noStrike" kern="1200" cap="none" spc="0" normalizeH="0" baseline="0" noProof="0" dirty="0" err="1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 Light" panose="020F0302020204030204" pitchFamily="34" charset="0"/>
                  <a:ea typeface="+mn-ea"/>
                  <a:cs typeface="Segoe UI Semilight" panose="020B0402040204020203" pitchFamily="34" charset="0"/>
                </a:rPr>
                <a:t>sw</a:t>
              </a:r>
              <a:r>
                <a:rPr kumimoji="0" lang="en-IE" sz="20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 Light" panose="020F0302020204030204" pitchFamily="34" charset="0"/>
                  <a:ea typeface="+mn-ea"/>
                  <a:cs typeface="Segoe UI Semilight" panose="020B0402040204020203" pitchFamily="34" charset="0"/>
                </a:rPr>
                <a:t>/</a:t>
              </a:r>
              <a:r>
                <a:rPr kumimoji="0" lang="en-IE" sz="2000" b="0" i="0" u="none" strike="noStrike" kern="1200" cap="none" spc="0" normalizeH="0" baseline="0" noProof="0" dirty="0" err="1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 Light" panose="020F0302020204030204" pitchFamily="34" charset="0"/>
                  <a:ea typeface="+mn-ea"/>
                  <a:cs typeface="Segoe UI Semilight" panose="020B0402040204020203" pitchFamily="34" charset="0"/>
                </a:rPr>
                <a:t>hw</a:t>
              </a:r>
              <a:r>
                <a:rPr kumimoji="0" lang="en-IE" sz="20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 Light" panose="020F0302020204030204" pitchFamily="34" charset="0"/>
                  <a:ea typeface="+mn-ea"/>
                  <a:cs typeface="Segoe UI Semilight" panose="020B0402040204020203" pitchFamily="34" charset="0"/>
                </a:rPr>
                <a:t> </a:t>
              </a:r>
              <a:r>
                <a:rPr kumimoji="0" lang="en-IE" sz="2000" b="0" i="0" u="none" strike="noStrike" kern="1200" cap="none" spc="0" normalizeH="0" baseline="0" noProof="0" dirty="0" err="1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 Light" panose="020F0302020204030204" pitchFamily="34" charset="0"/>
                  <a:ea typeface="+mn-ea"/>
                  <a:cs typeface="Segoe UI Semilight" panose="020B0402040204020203" pitchFamily="34" charset="0"/>
                </a:rPr>
                <a:t>es</a:t>
              </a:r>
              <a:r>
                <a:rPr kumimoji="0" lang="en-IE" sz="20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 Light" panose="020F0302020204030204" pitchFamily="34" charset="0"/>
                  <a:ea typeface="+mn-ea"/>
                  <a:cs typeface="Segoe UI Semilight" panose="020B0402040204020203" pitchFamily="34" charset="0"/>
                </a:rPr>
                <a:t> un </a:t>
              </a:r>
              <a:r>
                <a:rPr kumimoji="0" lang="en-IE" sz="2000" b="0" i="0" u="none" strike="noStrike" kern="1200" cap="none" spc="0" normalizeH="0" baseline="0" noProof="0" dirty="0" err="1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 Light" panose="020F0302020204030204" pitchFamily="34" charset="0"/>
                  <a:ea typeface="+mn-ea"/>
                  <a:cs typeface="Segoe UI Semilight" panose="020B0402040204020203" pitchFamily="34" charset="0"/>
                </a:rPr>
                <a:t>dolor</a:t>
              </a:r>
              <a:r>
                <a:rPr kumimoji="0" lang="en-IE" sz="20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 Light" panose="020F0302020204030204" pitchFamily="34" charset="0"/>
                  <a:ea typeface="+mn-ea"/>
                  <a:cs typeface="Segoe UI Semilight" panose="020B0402040204020203" pitchFamily="34" charset="0"/>
                </a:rPr>
                <a:t> …</a:t>
              </a:r>
            </a:p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>
                  <a:sysClr val="windowText" lastClr="000000"/>
                </a:buClr>
                <a:buSzTx/>
                <a:buFont typeface="Arial" pitchFamily="34" charset="0"/>
                <a:buChar char="•"/>
                <a:tabLst/>
                <a:defRPr/>
              </a:pPr>
              <a:r>
                <a:rPr kumimoji="0" lang="en-IE" sz="2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 Light" panose="020F0302020204030204" pitchFamily="34" charset="0"/>
                  <a:ea typeface="+mn-ea"/>
                  <a:cs typeface="Segoe UI Semilight" panose="020B0402040204020203" pitchFamily="34" charset="0"/>
                </a:rPr>
                <a:t>Seguridad</a:t>
              </a:r>
              <a:endParaRPr kumimoji="0" lang="en-IE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Segoe UI Semilight" panose="020B0402040204020203" pitchFamily="34" charset="0"/>
              </a:endParaRPr>
            </a:p>
            <a:p>
              <a:pPr marL="742950" marR="0" lvl="1" indent="-28575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>
                  <a:sysClr val="windowText" lastClr="000000"/>
                </a:buClr>
                <a:buSzTx/>
                <a:buFont typeface="Arial" pitchFamily="34" charset="0"/>
                <a:buChar char="–"/>
                <a:tabLst/>
                <a:defRPr/>
              </a:pPr>
              <a:r>
                <a:rPr kumimoji="0" lang="en-IE" sz="20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 Light" panose="020F0302020204030204" pitchFamily="34" charset="0"/>
                  <a:ea typeface="+mn-ea"/>
                  <a:cs typeface="Segoe UI Semilight" panose="020B0402040204020203" pitchFamily="34" charset="0"/>
                </a:rPr>
                <a:t>Multiples </a:t>
              </a:r>
              <a:r>
                <a:rPr kumimoji="0" lang="en-IE" sz="2000" b="0" i="0" u="none" strike="noStrike" kern="1200" cap="none" spc="0" normalizeH="0" baseline="0" noProof="0" dirty="0" err="1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 Light" panose="020F0302020204030204" pitchFamily="34" charset="0"/>
                  <a:ea typeface="+mn-ea"/>
                  <a:cs typeface="Segoe UI Semilight" panose="020B0402040204020203" pitchFamily="34" charset="0"/>
                </a:rPr>
                <a:t>usuarios</a:t>
              </a:r>
              <a:r>
                <a:rPr kumimoji="0" lang="en-IE" sz="20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 Light" panose="020F0302020204030204" pitchFamily="34" charset="0"/>
                  <a:ea typeface="+mn-ea"/>
                  <a:cs typeface="Segoe UI Semilight" panose="020B0402040204020203" pitchFamily="34" charset="0"/>
                </a:rPr>
                <a:t> </a:t>
              </a:r>
              <a:r>
                <a:rPr kumimoji="0" lang="en-IE" sz="2000" b="0" i="0" u="none" strike="noStrike" kern="1200" cap="none" spc="0" normalizeH="0" baseline="0" noProof="0" dirty="0" err="1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 Light" panose="020F0302020204030204" pitchFamily="34" charset="0"/>
                  <a:ea typeface="+mn-ea"/>
                  <a:cs typeface="Segoe UI Semilight" panose="020B0402040204020203" pitchFamily="34" charset="0"/>
                </a:rPr>
                <a:t>remotos</a:t>
              </a:r>
              <a:endParaRPr kumimoji="0" lang="en-IE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Segoe UI Semilight" panose="020B0402040204020203" pitchFamily="34" charset="0"/>
              </a:endParaRPr>
            </a:p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>
                  <a:sysClr val="windowText" lastClr="000000"/>
                </a:buClr>
                <a:buSzTx/>
                <a:buFont typeface="Arial" pitchFamily="34" charset="0"/>
                <a:buChar char="•"/>
                <a:tabLst/>
                <a:defRPr/>
              </a:pPr>
              <a:r>
                <a:rPr kumimoji="0" lang="en-IE" sz="2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 Light" panose="020F0302020204030204" pitchFamily="34" charset="0"/>
                  <a:ea typeface="+mn-ea"/>
                  <a:cs typeface="Segoe UI Semilight" panose="020B0402040204020203" pitchFamily="34" charset="0"/>
                </a:rPr>
                <a:t>Paralelización</a:t>
              </a:r>
              <a:endParaRPr kumimoji="0" lang="en-IE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Segoe UI Semilight" panose="020B0402040204020203" pitchFamily="34" charset="0"/>
              </a:endParaRPr>
            </a:p>
            <a:p>
              <a:pPr marL="742950" marR="0" lvl="1" indent="-28575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>
                  <a:sysClr val="windowText" lastClr="000000"/>
                </a:buClr>
                <a:buSzTx/>
                <a:buFont typeface="Arial" pitchFamily="34" charset="0"/>
                <a:buChar char="–"/>
                <a:tabLst/>
                <a:defRPr/>
              </a:pPr>
              <a:r>
                <a:rPr kumimoji="0" lang="en-IE" sz="20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 Light" panose="020F0302020204030204" pitchFamily="34" charset="0"/>
                  <a:ea typeface="+mn-ea"/>
                  <a:cs typeface="Segoe UI Semilight" panose="020B0402040204020203" pitchFamily="34" charset="0"/>
                </a:rPr>
                <a:t>No </a:t>
              </a:r>
              <a:r>
                <a:rPr kumimoji="0" lang="en-IE" sz="2000" b="0" i="0" u="none" strike="noStrike" kern="1200" cap="none" spc="0" normalizeH="0" baseline="0" noProof="0" dirty="0" err="1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 Light" panose="020F0302020204030204" pitchFamily="34" charset="0"/>
                  <a:ea typeface="+mn-ea"/>
                  <a:cs typeface="Segoe UI Semilight" panose="020B0402040204020203" pitchFamily="34" charset="0"/>
                </a:rPr>
                <a:t>siempre</a:t>
              </a:r>
              <a:r>
                <a:rPr kumimoji="0" lang="en-IE" sz="20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 Light" panose="020F0302020204030204" pitchFamily="34" charset="0"/>
                  <a:ea typeface="+mn-ea"/>
                  <a:cs typeface="Segoe UI Semilight" panose="020B0402040204020203" pitchFamily="34" charset="0"/>
                </a:rPr>
                <a:t> </a:t>
              </a:r>
              <a:r>
                <a:rPr kumimoji="0" lang="en-IE" sz="2000" b="0" i="0" u="none" strike="noStrike" kern="1200" cap="none" spc="0" normalizeH="0" baseline="0" noProof="0" dirty="0" err="1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 Light" panose="020F0302020204030204" pitchFamily="34" charset="0"/>
                  <a:ea typeface="+mn-ea"/>
                  <a:cs typeface="Segoe UI Semilight" panose="020B0402040204020203" pitchFamily="34" charset="0"/>
                </a:rPr>
                <a:t>aplicable</a:t>
              </a:r>
              <a:endParaRPr kumimoji="0" lang="en-IE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Segoe UI Semilight" panose="020B04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683734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Un buen sistema distribuido</a:t>
            </a:r>
          </a:p>
        </p:txBody>
      </p:sp>
      <p:sp>
        <p:nvSpPr>
          <p:cNvPr id="4" name="Rectangle 12"/>
          <p:cNvSpPr/>
          <p:nvPr/>
        </p:nvSpPr>
        <p:spPr>
          <a:xfrm>
            <a:off x="228600" y="914401"/>
            <a:ext cx="8603625" cy="411632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E" sz="1200" dirty="0">
              <a:latin typeface="Calibri Light" panose="020F0302020204030204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28600" y="921129"/>
            <a:ext cx="8603625" cy="72213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2800" u="sng" dirty="0" err="1">
                <a:solidFill>
                  <a:schemeClr val="bg1"/>
                </a:solidFill>
                <a:latin typeface="Calibri Light" panose="020F0302020204030204" pitchFamily="34" charset="0"/>
                <a:cs typeface="Segoe UI Semilight" panose="020B0402040204020203" pitchFamily="34" charset="0"/>
              </a:rPr>
              <a:t>Transparencia</a:t>
            </a:r>
            <a:endParaRPr lang="en-IE" sz="2800" u="sng" dirty="0">
              <a:solidFill>
                <a:schemeClr val="bg1"/>
              </a:solidFill>
              <a:latin typeface="Calibri Light" panose="020F0302020204030204" pitchFamily="34" charset="0"/>
              <a:cs typeface="Segoe UI Semilight" panose="020B0402040204020203" pitchFamily="34" charset="0"/>
            </a:endParaRPr>
          </a:p>
          <a:p>
            <a:pPr algn="ctr"/>
            <a:r>
              <a:rPr lang="en-IE" sz="2400" dirty="0">
                <a:solidFill>
                  <a:schemeClr val="bg1"/>
                </a:solidFill>
                <a:latin typeface="Calibri Light" panose="020F0302020204030204" pitchFamily="34" charset="0"/>
                <a:cs typeface="Segoe UI Semilight" panose="020B0402040204020203" pitchFamily="34" charset="0"/>
              </a:rPr>
              <a:t>… </a:t>
            </a:r>
            <a:r>
              <a:rPr lang="en-IE" sz="2400" dirty="0" err="1">
                <a:solidFill>
                  <a:schemeClr val="bg1"/>
                </a:solidFill>
                <a:latin typeface="Calibri Light" panose="020F0302020204030204" pitchFamily="34" charset="0"/>
                <a:cs typeface="Segoe UI Semilight" panose="020B0402040204020203" pitchFamily="34" charset="0"/>
              </a:rPr>
              <a:t>dar</a:t>
            </a:r>
            <a:r>
              <a:rPr lang="en-IE" sz="2400" dirty="0">
                <a:solidFill>
                  <a:schemeClr val="bg1"/>
                </a:solidFill>
                <a:latin typeface="Calibri Light" panose="020F0302020204030204" pitchFamily="34" charset="0"/>
                <a:cs typeface="Segoe UI Semilight" panose="020B0402040204020203" pitchFamily="34" charset="0"/>
              </a:rPr>
              <a:t> la </a:t>
            </a:r>
            <a:r>
              <a:rPr lang="en-IE" sz="2400" dirty="0" err="1">
                <a:solidFill>
                  <a:schemeClr val="bg1"/>
                </a:solidFill>
                <a:latin typeface="Calibri Light" panose="020F0302020204030204" pitchFamily="34" charset="0"/>
                <a:cs typeface="Segoe UI Semilight" panose="020B0402040204020203" pitchFamily="34" charset="0"/>
              </a:rPr>
              <a:t>impresión</a:t>
            </a:r>
            <a:r>
              <a:rPr lang="en-IE" sz="2400" dirty="0">
                <a:solidFill>
                  <a:schemeClr val="bg1"/>
                </a:solidFill>
                <a:latin typeface="Calibri Light" panose="020F0302020204030204" pitchFamily="34" charset="0"/>
                <a:cs typeface="Segoe UI Semilight" panose="020B0402040204020203" pitchFamily="34" charset="0"/>
              </a:rPr>
              <a:t> de un solo </a:t>
            </a:r>
            <a:r>
              <a:rPr lang="en-IE" sz="2400" dirty="0" err="1">
                <a:solidFill>
                  <a:schemeClr val="bg1"/>
                </a:solidFill>
                <a:latin typeface="Calibri Light" panose="020F0302020204030204" pitchFamily="34" charset="0"/>
                <a:cs typeface="Segoe UI Semilight" panose="020B0402040204020203" pitchFamily="34" charset="0"/>
              </a:rPr>
              <a:t>sistema</a:t>
            </a:r>
            <a:endParaRPr lang="en-IE" sz="2400" dirty="0">
              <a:solidFill>
                <a:schemeClr val="bg1"/>
              </a:solidFill>
              <a:latin typeface="Calibri Light" panose="020F0302020204030204" pitchFamily="34" charset="0"/>
              <a:cs typeface="Segoe UI Semilight" panose="020B0402040204020203" pitchFamily="34" charset="0"/>
            </a:endParaRPr>
          </a:p>
        </p:txBody>
      </p:sp>
      <p:sp>
        <p:nvSpPr>
          <p:cNvPr id="16" name="Freeform 2"/>
          <p:cNvSpPr/>
          <p:nvPr/>
        </p:nvSpPr>
        <p:spPr>
          <a:xfrm>
            <a:off x="1549978" y="3204417"/>
            <a:ext cx="810405" cy="1318755"/>
          </a:xfrm>
          <a:custGeom>
            <a:avLst/>
            <a:gdLst>
              <a:gd name="connsiteX0" fmla="*/ 304800 w 1080540"/>
              <a:gd name="connsiteY0" fmla="*/ 1626627 h 1758340"/>
              <a:gd name="connsiteX1" fmla="*/ 0 w 1080540"/>
              <a:gd name="connsiteY1" fmla="*/ 1335681 h 1758340"/>
              <a:gd name="connsiteX2" fmla="*/ 304800 w 1080540"/>
              <a:gd name="connsiteY2" fmla="*/ 1086300 h 1758340"/>
              <a:gd name="connsiteX3" fmla="*/ 13854 w 1080540"/>
              <a:gd name="connsiteY3" fmla="*/ 698372 h 1758340"/>
              <a:gd name="connsiteX4" fmla="*/ 346363 w 1080540"/>
              <a:gd name="connsiteY4" fmla="*/ 518263 h 1758340"/>
              <a:gd name="connsiteX5" fmla="*/ 27709 w 1080540"/>
              <a:gd name="connsiteY5" fmla="*/ 199609 h 1758340"/>
              <a:gd name="connsiteX6" fmla="*/ 332509 w 1080540"/>
              <a:gd name="connsiteY6" fmla="*/ 47209 h 1758340"/>
              <a:gd name="connsiteX7" fmla="*/ 1066800 w 1080540"/>
              <a:gd name="connsiteY7" fmla="*/ 158045 h 1758340"/>
              <a:gd name="connsiteX8" fmla="*/ 775854 w 1080540"/>
              <a:gd name="connsiteY8" fmla="*/ 1640481 h 1758340"/>
              <a:gd name="connsiteX9" fmla="*/ 304800 w 1080540"/>
              <a:gd name="connsiteY9" fmla="*/ 1626627 h 1758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0540" h="1758340">
                <a:moveTo>
                  <a:pt x="304800" y="1626627"/>
                </a:moveTo>
                <a:cubicBezTo>
                  <a:pt x="175491" y="1575827"/>
                  <a:pt x="0" y="1425735"/>
                  <a:pt x="0" y="1335681"/>
                </a:cubicBezTo>
                <a:cubicBezTo>
                  <a:pt x="0" y="1245627"/>
                  <a:pt x="302491" y="1192518"/>
                  <a:pt x="304800" y="1086300"/>
                </a:cubicBezTo>
                <a:cubicBezTo>
                  <a:pt x="307109" y="980082"/>
                  <a:pt x="6927" y="793045"/>
                  <a:pt x="13854" y="698372"/>
                </a:cubicBezTo>
                <a:cubicBezTo>
                  <a:pt x="20781" y="603699"/>
                  <a:pt x="344054" y="601390"/>
                  <a:pt x="346363" y="518263"/>
                </a:cubicBezTo>
                <a:cubicBezTo>
                  <a:pt x="348672" y="435136"/>
                  <a:pt x="30018" y="278118"/>
                  <a:pt x="27709" y="199609"/>
                </a:cubicBezTo>
                <a:cubicBezTo>
                  <a:pt x="25400" y="121100"/>
                  <a:pt x="159327" y="54136"/>
                  <a:pt x="332509" y="47209"/>
                </a:cubicBezTo>
                <a:cubicBezTo>
                  <a:pt x="505691" y="40282"/>
                  <a:pt x="992909" y="-107500"/>
                  <a:pt x="1066800" y="158045"/>
                </a:cubicBezTo>
                <a:cubicBezTo>
                  <a:pt x="1140691" y="423590"/>
                  <a:pt x="898236" y="1393408"/>
                  <a:pt x="775854" y="1640481"/>
                </a:cubicBezTo>
                <a:cubicBezTo>
                  <a:pt x="653472" y="1887554"/>
                  <a:pt x="434109" y="1677427"/>
                  <a:pt x="304800" y="1626627"/>
                </a:cubicBezTo>
                <a:close/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sz="1050" dirty="0">
              <a:latin typeface="Calibri Light" panose="020F0302020204030204" pitchFamily="34" charset="0"/>
            </a:endParaRPr>
          </a:p>
        </p:txBody>
      </p:sp>
      <p:pic>
        <p:nvPicPr>
          <p:cNvPr id="17" name="Picture 2" descr="http://www.iconhot.com/icon/png/rrze/720/server-multipl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0873" y="2237101"/>
            <a:ext cx="2800350" cy="2800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5223" y="3094351"/>
            <a:ext cx="1771650" cy="15216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" name="Picture 5" descr="http://www.clker.com/cliparts/D/4/B/O/k/2/female-user-icon-bright-blue-m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8757" y="2394335"/>
            <a:ext cx="2121694" cy="2128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Straight Arrow Connector 10"/>
          <p:cNvCxnSpPr/>
          <p:nvPr/>
        </p:nvCxnSpPr>
        <p:spPr>
          <a:xfrm flipH="1">
            <a:off x="3974306" y="3637276"/>
            <a:ext cx="1314450" cy="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14"/>
          <p:cNvCxnSpPr/>
          <p:nvPr/>
        </p:nvCxnSpPr>
        <p:spPr>
          <a:xfrm flipH="1">
            <a:off x="3955473" y="3204417"/>
            <a:ext cx="1314450" cy="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15"/>
          <p:cNvCxnSpPr/>
          <p:nvPr/>
        </p:nvCxnSpPr>
        <p:spPr>
          <a:xfrm flipH="1">
            <a:off x="3955473" y="4008751"/>
            <a:ext cx="1314450" cy="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16"/>
          <p:cNvCxnSpPr/>
          <p:nvPr/>
        </p:nvCxnSpPr>
        <p:spPr>
          <a:xfrm flipH="1">
            <a:off x="3955473" y="4408801"/>
            <a:ext cx="1314450" cy="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17"/>
          <p:cNvCxnSpPr/>
          <p:nvPr/>
        </p:nvCxnSpPr>
        <p:spPr>
          <a:xfrm flipH="1">
            <a:off x="3955473" y="3837301"/>
            <a:ext cx="1314450" cy="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0988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25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250"/>
                            </p:stCondLst>
                            <p:childTnLst>
                              <p:par>
                                <p:cTn id="1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1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0"/>
                            </p:stCondLst>
                            <p:childTnLst>
                              <p:par>
                                <p:cTn id="22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1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75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750"/>
                            </p:stCondLst>
                            <p:childTnLst>
                              <p:par>
                                <p:cTn id="2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1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Un buen sistema distribuido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28600" y="921129"/>
            <a:ext cx="8603625" cy="72213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2800" u="sng" dirty="0" err="1">
                <a:solidFill>
                  <a:schemeClr val="bg1"/>
                </a:solidFill>
                <a:latin typeface="Calibri Light" panose="020F0302020204030204" pitchFamily="34" charset="0"/>
                <a:cs typeface="Segoe UI Semilight" panose="020B0402040204020203" pitchFamily="34" charset="0"/>
              </a:rPr>
              <a:t>Transparencia</a:t>
            </a:r>
            <a:endParaRPr lang="en-IE" sz="2800" u="sng" dirty="0">
              <a:solidFill>
                <a:schemeClr val="bg1"/>
              </a:solidFill>
              <a:latin typeface="Calibri Light" panose="020F0302020204030204" pitchFamily="34" charset="0"/>
              <a:cs typeface="Segoe UI Semilight" panose="020B0402040204020203" pitchFamily="34" charset="0"/>
            </a:endParaRPr>
          </a:p>
          <a:p>
            <a:pPr algn="ctr"/>
            <a:r>
              <a:rPr lang="en-IE" sz="2400" dirty="0">
                <a:solidFill>
                  <a:schemeClr val="bg1"/>
                </a:solidFill>
                <a:latin typeface="Calibri Light" panose="020F0302020204030204" pitchFamily="34" charset="0"/>
                <a:cs typeface="Segoe UI Semilight" panose="020B0402040204020203" pitchFamily="34" charset="0"/>
              </a:rPr>
              <a:t>… </a:t>
            </a:r>
            <a:r>
              <a:rPr lang="en-IE" sz="2400" dirty="0" err="1">
                <a:solidFill>
                  <a:schemeClr val="bg1"/>
                </a:solidFill>
                <a:latin typeface="Calibri Light" panose="020F0302020204030204" pitchFamily="34" charset="0"/>
                <a:cs typeface="Segoe UI Semilight" panose="020B0402040204020203" pitchFamily="34" charset="0"/>
              </a:rPr>
              <a:t>dar</a:t>
            </a:r>
            <a:r>
              <a:rPr lang="en-IE" sz="2400" dirty="0">
                <a:solidFill>
                  <a:schemeClr val="bg1"/>
                </a:solidFill>
                <a:latin typeface="Calibri Light" panose="020F0302020204030204" pitchFamily="34" charset="0"/>
                <a:cs typeface="Segoe UI Semilight" panose="020B0402040204020203" pitchFamily="34" charset="0"/>
              </a:rPr>
              <a:t> la </a:t>
            </a:r>
            <a:r>
              <a:rPr lang="en-IE" sz="2400" dirty="0" err="1">
                <a:solidFill>
                  <a:schemeClr val="bg1"/>
                </a:solidFill>
                <a:latin typeface="Calibri Light" panose="020F0302020204030204" pitchFamily="34" charset="0"/>
                <a:cs typeface="Segoe UI Semilight" panose="020B0402040204020203" pitchFamily="34" charset="0"/>
              </a:rPr>
              <a:t>impresión</a:t>
            </a:r>
            <a:r>
              <a:rPr lang="en-IE" sz="2400" dirty="0">
                <a:solidFill>
                  <a:schemeClr val="bg1"/>
                </a:solidFill>
                <a:latin typeface="Calibri Light" panose="020F0302020204030204" pitchFamily="34" charset="0"/>
                <a:cs typeface="Segoe UI Semilight" panose="020B0402040204020203" pitchFamily="34" charset="0"/>
              </a:rPr>
              <a:t> de un solo </a:t>
            </a:r>
            <a:r>
              <a:rPr lang="en-IE" sz="2400" dirty="0" err="1">
                <a:solidFill>
                  <a:schemeClr val="bg1"/>
                </a:solidFill>
                <a:latin typeface="Calibri Light" panose="020F0302020204030204" pitchFamily="34" charset="0"/>
                <a:cs typeface="Segoe UI Semilight" panose="020B0402040204020203" pitchFamily="34" charset="0"/>
              </a:rPr>
              <a:t>sistema</a:t>
            </a:r>
            <a:endParaRPr lang="en-IE" sz="2400" dirty="0">
              <a:solidFill>
                <a:schemeClr val="bg1"/>
              </a:solidFill>
              <a:latin typeface="Calibri Light" panose="020F0302020204030204" pitchFamily="34" charset="0"/>
              <a:cs typeface="Segoe UI Semilight" panose="020B0402040204020203" pitchFamily="34" charset="0"/>
            </a:endParaRPr>
          </a:p>
        </p:txBody>
      </p:sp>
      <p:sp>
        <p:nvSpPr>
          <p:cNvPr id="16" name="Content Placeholder 13"/>
          <p:cNvSpPr txBox="1">
            <a:spLocks/>
          </p:cNvSpPr>
          <p:nvPr/>
        </p:nvSpPr>
        <p:spPr>
          <a:xfrm>
            <a:off x="457125" y="1643267"/>
            <a:ext cx="8229600" cy="3385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52000" marR="0" lvl="0" indent="-2520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 b="0" i="0" u="none" strike="noStrike" cap="none" baseline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>
              <a:lnSpc>
                <a:spcPct val="100000"/>
              </a:lnSpc>
            </a:pPr>
            <a:r>
              <a:rPr lang="en-IE" sz="2000" dirty="0" err="1">
                <a:solidFill>
                  <a:schemeClr val="tx1"/>
                </a:solidFill>
              </a:rPr>
              <a:t>Abstracción</a:t>
            </a:r>
            <a:r>
              <a:rPr lang="en-IE" sz="2000" dirty="0">
                <a:solidFill>
                  <a:schemeClr val="tx1"/>
                </a:solidFill>
              </a:rPr>
              <a:t>/</a:t>
            </a:r>
            <a:r>
              <a:rPr lang="en-IE" sz="2000" dirty="0" err="1">
                <a:solidFill>
                  <a:schemeClr val="tx1"/>
                </a:solidFill>
              </a:rPr>
              <a:t>oculto</a:t>
            </a:r>
            <a:r>
              <a:rPr lang="en-IE" sz="2000" dirty="0">
                <a:solidFill>
                  <a:schemeClr val="tx1"/>
                </a:solidFill>
              </a:rPr>
              <a:t>:</a:t>
            </a: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es-PE" sz="1600" dirty="0">
                <a:solidFill>
                  <a:schemeClr val="tx1"/>
                </a:solidFill>
              </a:rPr>
              <a:t>Acceso: Cómo se accede a las diferentes máquinas.</a:t>
            </a: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es-PE" sz="1600" dirty="0">
                <a:solidFill>
                  <a:schemeClr val="tx1"/>
                </a:solidFill>
              </a:rPr>
              <a:t>Ubicación: donde se encuentran físicamente las máquinas.</a:t>
            </a: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es-PE" sz="1600" dirty="0">
                <a:solidFill>
                  <a:schemeClr val="tx1"/>
                </a:solidFill>
              </a:rPr>
              <a:t>Heterogeneidad: diferentes software / hardware.</a:t>
            </a: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es-PE" sz="1600" dirty="0">
                <a:solidFill>
                  <a:schemeClr val="tx1"/>
                </a:solidFill>
              </a:rPr>
              <a:t>Concurrencia: acceso para varios usuarios.</a:t>
            </a: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en-IE" sz="1600" dirty="0">
                <a:solidFill>
                  <a:schemeClr val="tx1"/>
                </a:solidFill>
              </a:rPr>
              <a:t>Etc.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IE" sz="2000" dirty="0">
                <a:solidFill>
                  <a:schemeClr val="tx1"/>
                </a:solidFill>
              </a:rPr>
              <a:t>¿</a:t>
            </a:r>
            <a:r>
              <a:rPr lang="en-IE" sz="2000" dirty="0" err="1">
                <a:solidFill>
                  <a:schemeClr val="tx1"/>
                </a:solidFill>
              </a:rPr>
              <a:t>Cómo</a:t>
            </a:r>
            <a:r>
              <a:rPr lang="en-IE" sz="2000" dirty="0">
                <a:solidFill>
                  <a:schemeClr val="tx1"/>
                </a:solidFill>
              </a:rPr>
              <a:t>?</a:t>
            </a: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es-PE" sz="1600" dirty="0">
                <a:solidFill>
                  <a:schemeClr val="tx1"/>
                </a:solidFill>
              </a:rPr>
              <a:t>Empleando direcciones abstractas, </a:t>
            </a:r>
            <a:r>
              <a:rPr lang="es-PE" sz="1600" dirty="0" err="1">
                <a:solidFill>
                  <a:schemeClr val="tx1"/>
                </a:solidFill>
              </a:rPr>
              <a:t>APIs</a:t>
            </a:r>
            <a:r>
              <a:rPr lang="es-PE" sz="1600" dirty="0">
                <a:solidFill>
                  <a:schemeClr val="tx1"/>
                </a:solidFill>
              </a:rPr>
              <a:t>, etc.</a:t>
            </a:r>
            <a:r>
              <a:rPr lang="en-IE" sz="1600" dirty="0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01210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Un buen sistema distribuido</a:t>
            </a:r>
          </a:p>
        </p:txBody>
      </p:sp>
      <p:sp>
        <p:nvSpPr>
          <p:cNvPr id="16" name="Rectangle 12"/>
          <p:cNvSpPr/>
          <p:nvPr/>
        </p:nvSpPr>
        <p:spPr>
          <a:xfrm>
            <a:off x="228600" y="789651"/>
            <a:ext cx="8603626" cy="423774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E" dirty="0">
              <a:latin typeface="Calibri Light" panose="020F0302020204030204" pitchFamily="34" charset="0"/>
            </a:endParaRPr>
          </a:p>
        </p:txBody>
      </p:sp>
      <p:sp>
        <p:nvSpPr>
          <p:cNvPr id="22" name="Rectangle 13"/>
          <p:cNvSpPr/>
          <p:nvPr/>
        </p:nvSpPr>
        <p:spPr>
          <a:xfrm>
            <a:off x="228600" y="796578"/>
            <a:ext cx="8603626" cy="74344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3200" u="sng" dirty="0" err="1">
                <a:solidFill>
                  <a:schemeClr val="bg1"/>
                </a:solidFill>
                <a:latin typeface="Calibri Light" panose="020F0302020204030204" pitchFamily="34" charset="0"/>
                <a:cs typeface="Segoe UI Semilight" panose="020B0402040204020203" pitchFamily="34" charset="0"/>
              </a:rPr>
              <a:t>Flexibilidad</a:t>
            </a:r>
            <a:endParaRPr lang="en-IE" sz="3200" u="sng" dirty="0">
              <a:solidFill>
                <a:schemeClr val="bg1"/>
              </a:solidFill>
              <a:latin typeface="Calibri Light" panose="020F0302020204030204" pitchFamily="34" charset="0"/>
              <a:cs typeface="Segoe UI Semilight" panose="020B0402040204020203" pitchFamily="34" charset="0"/>
            </a:endParaRPr>
          </a:p>
          <a:p>
            <a:pPr algn="ctr"/>
            <a:r>
              <a:rPr lang="es-PE" sz="2000" dirty="0">
                <a:solidFill>
                  <a:schemeClr val="bg1"/>
                </a:solidFill>
                <a:latin typeface="Calibri Light" panose="020F0302020204030204" pitchFamily="34" charset="0"/>
                <a:cs typeface="Segoe UI Semilight" panose="020B0402040204020203" pitchFamily="34" charset="0"/>
              </a:rPr>
              <a:t>…Puede agregar / eliminar máquinas de forma rápida y sencilla</a:t>
            </a:r>
            <a:endParaRPr lang="en-IE" sz="2000" dirty="0">
              <a:solidFill>
                <a:schemeClr val="bg1"/>
              </a:solidFill>
              <a:latin typeface="Calibri Light" panose="020F0302020204030204" pitchFamily="34" charset="0"/>
              <a:cs typeface="Segoe UI Semilight" panose="020B0402040204020203" pitchFamily="34" charset="0"/>
            </a:endParaRPr>
          </a:p>
        </p:txBody>
      </p:sp>
      <p:sp>
        <p:nvSpPr>
          <p:cNvPr id="36" name="Freeform 2"/>
          <p:cNvSpPr/>
          <p:nvPr/>
        </p:nvSpPr>
        <p:spPr>
          <a:xfrm>
            <a:off x="1569028" y="3424766"/>
            <a:ext cx="810405" cy="1318755"/>
          </a:xfrm>
          <a:custGeom>
            <a:avLst/>
            <a:gdLst>
              <a:gd name="connsiteX0" fmla="*/ 304800 w 1080540"/>
              <a:gd name="connsiteY0" fmla="*/ 1626627 h 1758340"/>
              <a:gd name="connsiteX1" fmla="*/ 0 w 1080540"/>
              <a:gd name="connsiteY1" fmla="*/ 1335681 h 1758340"/>
              <a:gd name="connsiteX2" fmla="*/ 304800 w 1080540"/>
              <a:gd name="connsiteY2" fmla="*/ 1086300 h 1758340"/>
              <a:gd name="connsiteX3" fmla="*/ 13854 w 1080540"/>
              <a:gd name="connsiteY3" fmla="*/ 698372 h 1758340"/>
              <a:gd name="connsiteX4" fmla="*/ 346363 w 1080540"/>
              <a:gd name="connsiteY4" fmla="*/ 518263 h 1758340"/>
              <a:gd name="connsiteX5" fmla="*/ 27709 w 1080540"/>
              <a:gd name="connsiteY5" fmla="*/ 199609 h 1758340"/>
              <a:gd name="connsiteX6" fmla="*/ 332509 w 1080540"/>
              <a:gd name="connsiteY6" fmla="*/ 47209 h 1758340"/>
              <a:gd name="connsiteX7" fmla="*/ 1066800 w 1080540"/>
              <a:gd name="connsiteY7" fmla="*/ 158045 h 1758340"/>
              <a:gd name="connsiteX8" fmla="*/ 775854 w 1080540"/>
              <a:gd name="connsiteY8" fmla="*/ 1640481 h 1758340"/>
              <a:gd name="connsiteX9" fmla="*/ 304800 w 1080540"/>
              <a:gd name="connsiteY9" fmla="*/ 1626627 h 1758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0540" h="1758340">
                <a:moveTo>
                  <a:pt x="304800" y="1626627"/>
                </a:moveTo>
                <a:cubicBezTo>
                  <a:pt x="175491" y="1575827"/>
                  <a:pt x="0" y="1425735"/>
                  <a:pt x="0" y="1335681"/>
                </a:cubicBezTo>
                <a:cubicBezTo>
                  <a:pt x="0" y="1245627"/>
                  <a:pt x="302491" y="1192518"/>
                  <a:pt x="304800" y="1086300"/>
                </a:cubicBezTo>
                <a:cubicBezTo>
                  <a:pt x="307109" y="980082"/>
                  <a:pt x="6927" y="793045"/>
                  <a:pt x="13854" y="698372"/>
                </a:cubicBezTo>
                <a:cubicBezTo>
                  <a:pt x="20781" y="603699"/>
                  <a:pt x="344054" y="601390"/>
                  <a:pt x="346363" y="518263"/>
                </a:cubicBezTo>
                <a:cubicBezTo>
                  <a:pt x="348672" y="435136"/>
                  <a:pt x="30018" y="278118"/>
                  <a:pt x="27709" y="199609"/>
                </a:cubicBezTo>
                <a:cubicBezTo>
                  <a:pt x="25400" y="121100"/>
                  <a:pt x="159327" y="54136"/>
                  <a:pt x="332509" y="47209"/>
                </a:cubicBezTo>
                <a:cubicBezTo>
                  <a:pt x="505691" y="40282"/>
                  <a:pt x="992909" y="-107500"/>
                  <a:pt x="1066800" y="158045"/>
                </a:cubicBezTo>
                <a:cubicBezTo>
                  <a:pt x="1140691" y="423590"/>
                  <a:pt x="898236" y="1393408"/>
                  <a:pt x="775854" y="1640481"/>
                </a:cubicBezTo>
                <a:cubicBezTo>
                  <a:pt x="653472" y="1887554"/>
                  <a:pt x="434109" y="1677427"/>
                  <a:pt x="304800" y="1626627"/>
                </a:cubicBezTo>
                <a:close/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sz="1050" dirty="0">
              <a:latin typeface="Calibri Light" panose="020F0302020204030204" pitchFamily="34" charset="0"/>
            </a:endParaRPr>
          </a:p>
        </p:txBody>
      </p:sp>
      <p:pic>
        <p:nvPicPr>
          <p:cNvPr id="3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3544" y="3335400"/>
            <a:ext cx="1771650" cy="15216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8" name="Picture 5" descr="http://www.clker.com/cliparts/D/4/B/O/k/2/female-user-icon-bright-blue-m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7807" y="2614684"/>
            <a:ext cx="2121694" cy="2128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9" name="Straight Arrow Connector 17"/>
          <p:cNvCxnSpPr/>
          <p:nvPr/>
        </p:nvCxnSpPr>
        <p:spPr>
          <a:xfrm flipH="1">
            <a:off x="3974523" y="4057650"/>
            <a:ext cx="1314450" cy="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2709" y="2083472"/>
            <a:ext cx="2154779" cy="12655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1" name="Freeform 1"/>
          <p:cNvSpPr/>
          <p:nvPr/>
        </p:nvSpPr>
        <p:spPr>
          <a:xfrm>
            <a:off x="1622234" y="3024130"/>
            <a:ext cx="256142" cy="347043"/>
          </a:xfrm>
          <a:custGeom>
            <a:avLst/>
            <a:gdLst>
              <a:gd name="connsiteX0" fmla="*/ 341523 w 341523"/>
              <a:gd name="connsiteY0" fmla="*/ 0 h 462724"/>
              <a:gd name="connsiteX1" fmla="*/ 66102 w 341523"/>
              <a:gd name="connsiteY1" fmla="*/ 22034 h 462724"/>
              <a:gd name="connsiteX2" fmla="*/ 11017 w 341523"/>
              <a:gd name="connsiteY2" fmla="*/ 110169 h 462724"/>
              <a:gd name="connsiteX3" fmla="*/ 0 w 341523"/>
              <a:gd name="connsiteY3" fmla="*/ 143220 h 462724"/>
              <a:gd name="connsiteX4" fmla="*/ 22034 w 341523"/>
              <a:gd name="connsiteY4" fmla="*/ 253388 h 462724"/>
              <a:gd name="connsiteX5" fmla="*/ 44068 w 341523"/>
              <a:gd name="connsiteY5" fmla="*/ 286439 h 462724"/>
              <a:gd name="connsiteX6" fmla="*/ 55085 w 341523"/>
              <a:gd name="connsiteY6" fmla="*/ 319490 h 462724"/>
              <a:gd name="connsiteX7" fmla="*/ 88135 w 341523"/>
              <a:gd name="connsiteY7" fmla="*/ 341523 h 462724"/>
              <a:gd name="connsiteX8" fmla="*/ 132203 w 341523"/>
              <a:gd name="connsiteY8" fmla="*/ 407625 h 462724"/>
              <a:gd name="connsiteX9" fmla="*/ 231355 w 341523"/>
              <a:gd name="connsiteY9" fmla="*/ 451692 h 462724"/>
              <a:gd name="connsiteX10" fmla="*/ 286439 w 341523"/>
              <a:gd name="connsiteY10" fmla="*/ 462709 h 462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41523" h="462724">
                <a:moveTo>
                  <a:pt x="341523" y="0"/>
                </a:moveTo>
                <a:cubicBezTo>
                  <a:pt x="249716" y="7345"/>
                  <a:pt x="157277" y="9009"/>
                  <a:pt x="66102" y="22034"/>
                </a:cubicBezTo>
                <a:cubicBezTo>
                  <a:pt x="23329" y="28145"/>
                  <a:pt x="20395" y="82036"/>
                  <a:pt x="11017" y="110169"/>
                </a:cubicBezTo>
                <a:lnTo>
                  <a:pt x="0" y="143220"/>
                </a:lnTo>
                <a:cubicBezTo>
                  <a:pt x="4060" y="171641"/>
                  <a:pt x="6651" y="222622"/>
                  <a:pt x="22034" y="253388"/>
                </a:cubicBezTo>
                <a:cubicBezTo>
                  <a:pt x="27956" y="265231"/>
                  <a:pt x="38147" y="274596"/>
                  <a:pt x="44068" y="286439"/>
                </a:cubicBezTo>
                <a:cubicBezTo>
                  <a:pt x="49261" y="296826"/>
                  <a:pt x="47830" y="310422"/>
                  <a:pt x="55085" y="319490"/>
                </a:cubicBezTo>
                <a:cubicBezTo>
                  <a:pt x="63356" y="329829"/>
                  <a:pt x="77118" y="334179"/>
                  <a:pt x="88135" y="341523"/>
                </a:cubicBezTo>
                <a:cubicBezTo>
                  <a:pt x="102824" y="363557"/>
                  <a:pt x="110169" y="392936"/>
                  <a:pt x="132203" y="407625"/>
                </a:cubicBezTo>
                <a:cubicBezTo>
                  <a:pt x="175610" y="436562"/>
                  <a:pt x="168424" y="435959"/>
                  <a:pt x="231355" y="451692"/>
                </a:cubicBezTo>
                <a:cubicBezTo>
                  <a:pt x="278985" y="463600"/>
                  <a:pt x="260281" y="462709"/>
                  <a:pt x="286439" y="462709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sz="1050" dirty="0">
              <a:latin typeface="Calibri Light" panose="020F0302020204030204" pitchFamily="34" charset="0"/>
            </a:endParaRPr>
          </a:p>
        </p:txBody>
      </p:sp>
      <p:pic>
        <p:nvPicPr>
          <p:cNvPr id="42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3544" y="2914651"/>
            <a:ext cx="1771650" cy="19038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22698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Un buen sistema distribuido</a:t>
            </a:r>
          </a:p>
        </p:txBody>
      </p:sp>
      <p:sp>
        <p:nvSpPr>
          <p:cNvPr id="22" name="Rectangle 13"/>
          <p:cNvSpPr/>
          <p:nvPr/>
        </p:nvSpPr>
        <p:spPr>
          <a:xfrm>
            <a:off x="228600" y="796578"/>
            <a:ext cx="8603626" cy="74344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3200" u="sng" dirty="0" err="1">
                <a:solidFill>
                  <a:schemeClr val="bg1"/>
                </a:solidFill>
                <a:latin typeface="Calibri Light" panose="020F0302020204030204" pitchFamily="34" charset="0"/>
                <a:cs typeface="Segoe UI Semilight" panose="020B0402040204020203" pitchFamily="34" charset="0"/>
              </a:rPr>
              <a:t>Flexibilidad</a:t>
            </a:r>
            <a:endParaRPr lang="en-IE" sz="3200" u="sng" dirty="0">
              <a:solidFill>
                <a:schemeClr val="bg1"/>
              </a:solidFill>
              <a:latin typeface="Calibri Light" panose="020F0302020204030204" pitchFamily="34" charset="0"/>
              <a:cs typeface="Segoe UI Semilight" panose="020B0402040204020203" pitchFamily="34" charset="0"/>
            </a:endParaRPr>
          </a:p>
          <a:p>
            <a:pPr algn="ctr"/>
            <a:r>
              <a:rPr lang="es-PE" sz="2000" dirty="0">
                <a:solidFill>
                  <a:schemeClr val="bg1"/>
                </a:solidFill>
                <a:latin typeface="Calibri Light" panose="020F0302020204030204" pitchFamily="34" charset="0"/>
                <a:cs typeface="Segoe UI Semilight" panose="020B0402040204020203" pitchFamily="34" charset="0"/>
              </a:rPr>
              <a:t>…Puede agregar / eliminar máquinas de forma rápida y sencilla</a:t>
            </a:r>
            <a:endParaRPr lang="en-IE" sz="2000" dirty="0">
              <a:solidFill>
                <a:schemeClr val="bg1"/>
              </a:solidFill>
              <a:latin typeface="Calibri Light" panose="020F0302020204030204" pitchFamily="34" charset="0"/>
              <a:cs typeface="Segoe UI Semilight" panose="020B0402040204020203" pitchFamily="34" charset="0"/>
            </a:endParaRPr>
          </a:p>
        </p:txBody>
      </p:sp>
      <p:sp>
        <p:nvSpPr>
          <p:cNvPr id="14" name="Content Placeholder 13"/>
          <p:cNvSpPr txBox="1">
            <a:spLocks/>
          </p:cNvSpPr>
          <p:nvPr/>
        </p:nvSpPr>
        <p:spPr>
          <a:xfrm>
            <a:off x="450225" y="1546946"/>
            <a:ext cx="8382000" cy="38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52000" marR="0" lvl="0" indent="-2520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 b="0" i="0" u="none" strike="noStrike" cap="none" baseline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IE" sz="2000" dirty="0"/>
              <a:t>Evita:</a:t>
            </a: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es-PE" sz="1600" dirty="0">
                <a:solidFill>
                  <a:srgbClr val="FF0000"/>
                </a:solidFill>
              </a:rPr>
              <a:t>Tiempo de inactividad: </a:t>
            </a:r>
            <a:r>
              <a:rPr lang="es-PE" sz="1600" dirty="0">
                <a:solidFill>
                  <a:schemeClr val="tx1"/>
                </a:solidFill>
              </a:rPr>
              <a:t>reiniciar el sistema distribuido</a:t>
            </a: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es-PE" sz="1600" dirty="0">
                <a:solidFill>
                  <a:srgbClr val="FF0000"/>
                </a:solidFill>
              </a:rPr>
              <a:t>Configuración compleja: </a:t>
            </a:r>
            <a:r>
              <a:rPr lang="es-PE" sz="1600" dirty="0">
                <a:solidFill>
                  <a:schemeClr val="tx1"/>
                </a:solidFill>
              </a:rPr>
              <a:t>12 administradores trabajando 24/7</a:t>
            </a: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es-PE" sz="1600" dirty="0">
                <a:solidFill>
                  <a:srgbClr val="FF0000"/>
                </a:solidFill>
              </a:rPr>
              <a:t>Requisitos específicos: </a:t>
            </a:r>
            <a:r>
              <a:rPr lang="es-PE" sz="1600" dirty="0">
                <a:solidFill>
                  <a:schemeClr val="tx1"/>
                </a:solidFill>
              </a:rPr>
              <a:t>supuestos de OS / HW</a:t>
            </a: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en-IE" sz="1600" dirty="0">
                <a:solidFill>
                  <a:schemeClr val="tx1"/>
                </a:solidFill>
              </a:rPr>
              <a:t>Etc</a:t>
            </a:r>
            <a:r>
              <a:rPr lang="en-IE" sz="1600" dirty="0"/>
              <a:t>.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IE" sz="2000" dirty="0"/>
              <a:t>¿</a:t>
            </a:r>
            <a:r>
              <a:rPr lang="en-IE" sz="2000" dirty="0" err="1"/>
              <a:t>Cómo</a:t>
            </a:r>
            <a:r>
              <a:rPr lang="en-IE" sz="2000" dirty="0"/>
              <a:t>?</a:t>
            </a: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en-IE" sz="1600" dirty="0" err="1"/>
              <a:t>Empleando</a:t>
            </a:r>
            <a:r>
              <a:rPr lang="en-IE" sz="1600" dirty="0"/>
              <a:t>:</a:t>
            </a:r>
            <a:r>
              <a:rPr lang="en-IE" sz="1600" dirty="0">
                <a:solidFill>
                  <a:srgbClr val="00B050"/>
                </a:solidFill>
              </a:rPr>
              <a:t> </a:t>
            </a:r>
            <a:r>
              <a:rPr lang="es-PE" sz="1600" dirty="0">
                <a:solidFill>
                  <a:srgbClr val="00B050"/>
                </a:solidFill>
              </a:rPr>
              <a:t>replicación, SW independiente de la plataforma, </a:t>
            </a:r>
            <a:r>
              <a:rPr lang="en-IE" sz="1600" i="1" dirty="0" err="1">
                <a:solidFill>
                  <a:srgbClr val="00B050"/>
                </a:solidFill>
              </a:rPr>
              <a:t>arranque</a:t>
            </a:r>
            <a:r>
              <a:rPr lang="en-IE" sz="1600" i="1" dirty="0">
                <a:solidFill>
                  <a:srgbClr val="00B050"/>
                </a:solidFill>
              </a:rPr>
              <a:t> de </a:t>
            </a:r>
            <a:r>
              <a:rPr lang="en-IE" sz="1600" i="1" dirty="0" err="1">
                <a:solidFill>
                  <a:srgbClr val="00B050"/>
                </a:solidFill>
              </a:rPr>
              <a:t>sistema</a:t>
            </a:r>
            <a:r>
              <a:rPr lang="es-PE" sz="1600" dirty="0">
                <a:solidFill>
                  <a:srgbClr val="00B050"/>
                </a:solidFill>
              </a:rPr>
              <a:t>, </a:t>
            </a:r>
            <a:r>
              <a:rPr lang="en-IE" sz="1600" i="1" dirty="0">
                <a:solidFill>
                  <a:srgbClr val="00B050"/>
                </a:solidFill>
              </a:rPr>
              <a:t>heart-beats</a:t>
            </a:r>
            <a:r>
              <a:rPr lang="es-PE" sz="1600" dirty="0">
                <a:solidFill>
                  <a:srgbClr val="00B050"/>
                </a:solidFill>
              </a:rPr>
              <a:t>, equilibrio de carga. </a:t>
            </a:r>
            <a:endParaRPr lang="en-IE" sz="1600" i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4343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Un buen sistema distribuido</a:t>
            </a:r>
          </a:p>
        </p:txBody>
      </p:sp>
      <p:sp>
        <p:nvSpPr>
          <p:cNvPr id="4" name="Rectangle 12"/>
          <p:cNvSpPr/>
          <p:nvPr/>
        </p:nvSpPr>
        <p:spPr>
          <a:xfrm>
            <a:off x="238125" y="885825"/>
            <a:ext cx="8594100" cy="414413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E" dirty="0">
              <a:latin typeface="Calibri Light" panose="020F0302020204030204" pitchFamily="34" charset="0"/>
            </a:endParaRPr>
          </a:p>
        </p:txBody>
      </p:sp>
      <p:sp>
        <p:nvSpPr>
          <p:cNvPr id="10" name="Rectangle 13"/>
          <p:cNvSpPr/>
          <p:nvPr/>
        </p:nvSpPr>
        <p:spPr>
          <a:xfrm>
            <a:off x="238125" y="892599"/>
            <a:ext cx="8594100" cy="72701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2800" u="sng" dirty="0" err="1">
                <a:solidFill>
                  <a:schemeClr val="bg1"/>
                </a:solidFill>
                <a:latin typeface="Calibri Light" panose="020F0302020204030204" pitchFamily="34" charset="0"/>
                <a:cs typeface="Segoe UI Semilight" panose="020B0402040204020203" pitchFamily="34" charset="0"/>
              </a:rPr>
              <a:t>Confiabilidad</a:t>
            </a:r>
            <a:endParaRPr lang="en-IE" sz="2800" u="sng" dirty="0">
              <a:solidFill>
                <a:schemeClr val="bg1"/>
              </a:solidFill>
              <a:latin typeface="Calibri Light" panose="020F0302020204030204" pitchFamily="34" charset="0"/>
              <a:cs typeface="Segoe UI Semilight" panose="020B0402040204020203" pitchFamily="34" charset="0"/>
            </a:endParaRPr>
          </a:p>
          <a:p>
            <a:pPr algn="ctr"/>
            <a:r>
              <a:rPr lang="es-PE" sz="2400" dirty="0">
                <a:solidFill>
                  <a:schemeClr val="bg1"/>
                </a:solidFill>
                <a:latin typeface="Calibri Light" panose="020F0302020204030204" pitchFamily="34" charset="0"/>
                <a:cs typeface="Segoe UI Semilight" panose="020B0402040204020203" pitchFamily="34" charset="0"/>
              </a:rPr>
              <a:t>… evita fallos / sigue trabajando en caso de fallo</a:t>
            </a:r>
            <a:endParaRPr lang="en-IE" sz="2400" dirty="0">
              <a:solidFill>
                <a:schemeClr val="bg1"/>
              </a:solidFill>
              <a:latin typeface="Calibri Light" panose="020F0302020204030204" pitchFamily="34" charset="0"/>
              <a:cs typeface="Segoe UI Semilight" panose="020B0402040204020203" pitchFamily="34" charset="0"/>
            </a:endParaRPr>
          </a:p>
        </p:txBody>
      </p:sp>
      <p:sp>
        <p:nvSpPr>
          <p:cNvPr id="16" name="Freeform 2"/>
          <p:cNvSpPr/>
          <p:nvPr/>
        </p:nvSpPr>
        <p:spPr>
          <a:xfrm>
            <a:off x="1569028" y="3424766"/>
            <a:ext cx="810405" cy="1318755"/>
          </a:xfrm>
          <a:custGeom>
            <a:avLst/>
            <a:gdLst>
              <a:gd name="connsiteX0" fmla="*/ 304800 w 1080540"/>
              <a:gd name="connsiteY0" fmla="*/ 1626627 h 1758340"/>
              <a:gd name="connsiteX1" fmla="*/ 0 w 1080540"/>
              <a:gd name="connsiteY1" fmla="*/ 1335681 h 1758340"/>
              <a:gd name="connsiteX2" fmla="*/ 304800 w 1080540"/>
              <a:gd name="connsiteY2" fmla="*/ 1086300 h 1758340"/>
              <a:gd name="connsiteX3" fmla="*/ 13854 w 1080540"/>
              <a:gd name="connsiteY3" fmla="*/ 698372 h 1758340"/>
              <a:gd name="connsiteX4" fmla="*/ 346363 w 1080540"/>
              <a:gd name="connsiteY4" fmla="*/ 518263 h 1758340"/>
              <a:gd name="connsiteX5" fmla="*/ 27709 w 1080540"/>
              <a:gd name="connsiteY5" fmla="*/ 199609 h 1758340"/>
              <a:gd name="connsiteX6" fmla="*/ 332509 w 1080540"/>
              <a:gd name="connsiteY6" fmla="*/ 47209 h 1758340"/>
              <a:gd name="connsiteX7" fmla="*/ 1066800 w 1080540"/>
              <a:gd name="connsiteY7" fmla="*/ 158045 h 1758340"/>
              <a:gd name="connsiteX8" fmla="*/ 775854 w 1080540"/>
              <a:gd name="connsiteY8" fmla="*/ 1640481 h 1758340"/>
              <a:gd name="connsiteX9" fmla="*/ 304800 w 1080540"/>
              <a:gd name="connsiteY9" fmla="*/ 1626627 h 1758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0540" h="1758340">
                <a:moveTo>
                  <a:pt x="304800" y="1626627"/>
                </a:moveTo>
                <a:cubicBezTo>
                  <a:pt x="175491" y="1575827"/>
                  <a:pt x="0" y="1425735"/>
                  <a:pt x="0" y="1335681"/>
                </a:cubicBezTo>
                <a:cubicBezTo>
                  <a:pt x="0" y="1245627"/>
                  <a:pt x="302491" y="1192518"/>
                  <a:pt x="304800" y="1086300"/>
                </a:cubicBezTo>
                <a:cubicBezTo>
                  <a:pt x="307109" y="980082"/>
                  <a:pt x="6927" y="793045"/>
                  <a:pt x="13854" y="698372"/>
                </a:cubicBezTo>
                <a:cubicBezTo>
                  <a:pt x="20781" y="603699"/>
                  <a:pt x="344054" y="601390"/>
                  <a:pt x="346363" y="518263"/>
                </a:cubicBezTo>
                <a:cubicBezTo>
                  <a:pt x="348672" y="435136"/>
                  <a:pt x="30018" y="278118"/>
                  <a:pt x="27709" y="199609"/>
                </a:cubicBezTo>
                <a:cubicBezTo>
                  <a:pt x="25400" y="121100"/>
                  <a:pt x="159327" y="54136"/>
                  <a:pt x="332509" y="47209"/>
                </a:cubicBezTo>
                <a:cubicBezTo>
                  <a:pt x="505691" y="40282"/>
                  <a:pt x="992909" y="-107500"/>
                  <a:pt x="1066800" y="158045"/>
                </a:cubicBezTo>
                <a:cubicBezTo>
                  <a:pt x="1140691" y="423590"/>
                  <a:pt x="898236" y="1393408"/>
                  <a:pt x="775854" y="1640481"/>
                </a:cubicBezTo>
                <a:cubicBezTo>
                  <a:pt x="653472" y="1887554"/>
                  <a:pt x="434109" y="1677427"/>
                  <a:pt x="304800" y="1626627"/>
                </a:cubicBezTo>
                <a:close/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sz="1050" dirty="0">
              <a:latin typeface="Calibri Light" panose="020F0302020204030204" pitchFamily="34" charset="0"/>
            </a:endParaRPr>
          </a:p>
        </p:txBody>
      </p:sp>
      <p:pic>
        <p:nvPicPr>
          <p:cNvPr id="17" name="Picture 2" descr="http://www.iconhot.com/icon/png/rrze/720/server-multipl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9923" y="2457450"/>
            <a:ext cx="2800350" cy="2800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3544" y="3335400"/>
            <a:ext cx="1771650" cy="15216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" name="Picture 5" descr="http://www.clker.com/cliparts/D/4/B/O/k/2/female-user-icon-bright-blue-m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7807" y="2614684"/>
            <a:ext cx="2121694" cy="2128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Straight Arrow Connector 17"/>
          <p:cNvCxnSpPr/>
          <p:nvPr/>
        </p:nvCxnSpPr>
        <p:spPr>
          <a:xfrm flipH="1">
            <a:off x="3974523" y="4057650"/>
            <a:ext cx="1314450" cy="0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reeform 1"/>
          <p:cNvSpPr/>
          <p:nvPr/>
        </p:nvSpPr>
        <p:spPr>
          <a:xfrm>
            <a:off x="1622234" y="3024130"/>
            <a:ext cx="256142" cy="347043"/>
          </a:xfrm>
          <a:custGeom>
            <a:avLst/>
            <a:gdLst>
              <a:gd name="connsiteX0" fmla="*/ 341523 w 341523"/>
              <a:gd name="connsiteY0" fmla="*/ 0 h 462724"/>
              <a:gd name="connsiteX1" fmla="*/ 66102 w 341523"/>
              <a:gd name="connsiteY1" fmla="*/ 22034 h 462724"/>
              <a:gd name="connsiteX2" fmla="*/ 11017 w 341523"/>
              <a:gd name="connsiteY2" fmla="*/ 110169 h 462724"/>
              <a:gd name="connsiteX3" fmla="*/ 0 w 341523"/>
              <a:gd name="connsiteY3" fmla="*/ 143220 h 462724"/>
              <a:gd name="connsiteX4" fmla="*/ 22034 w 341523"/>
              <a:gd name="connsiteY4" fmla="*/ 253388 h 462724"/>
              <a:gd name="connsiteX5" fmla="*/ 44068 w 341523"/>
              <a:gd name="connsiteY5" fmla="*/ 286439 h 462724"/>
              <a:gd name="connsiteX6" fmla="*/ 55085 w 341523"/>
              <a:gd name="connsiteY6" fmla="*/ 319490 h 462724"/>
              <a:gd name="connsiteX7" fmla="*/ 88135 w 341523"/>
              <a:gd name="connsiteY7" fmla="*/ 341523 h 462724"/>
              <a:gd name="connsiteX8" fmla="*/ 132203 w 341523"/>
              <a:gd name="connsiteY8" fmla="*/ 407625 h 462724"/>
              <a:gd name="connsiteX9" fmla="*/ 231355 w 341523"/>
              <a:gd name="connsiteY9" fmla="*/ 451692 h 462724"/>
              <a:gd name="connsiteX10" fmla="*/ 286439 w 341523"/>
              <a:gd name="connsiteY10" fmla="*/ 462709 h 462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41523" h="462724">
                <a:moveTo>
                  <a:pt x="341523" y="0"/>
                </a:moveTo>
                <a:cubicBezTo>
                  <a:pt x="249716" y="7345"/>
                  <a:pt x="157277" y="9009"/>
                  <a:pt x="66102" y="22034"/>
                </a:cubicBezTo>
                <a:cubicBezTo>
                  <a:pt x="23329" y="28145"/>
                  <a:pt x="20395" y="82036"/>
                  <a:pt x="11017" y="110169"/>
                </a:cubicBezTo>
                <a:lnTo>
                  <a:pt x="0" y="143220"/>
                </a:lnTo>
                <a:cubicBezTo>
                  <a:pt x="4060" y="171641"/>
                  <a:pt x="6651" y="222622"/>
                  <a:pt x="22034" y="253388"/>
                </a:cubicBezTo>
                <a:cubicBezTo>
                  <a:pt x="27956" y="265231"/>
                  <a:pt x="38147" y="274596"/>
                  <a:pt x="44068" y="286439"/>
                </a:cubicBezTo>
                <a:cubicBezTo>
                  <a:pt x="49261" y="296826"/>
                  <a:pt x="47830" y="310422"/>
                  <a:pt x="55085" y="319490"/>
                </a:cubicBezTo>
                <a:cubicBezTo>
                  <a:pt x="63356" y="329829"/>
                  <a:pt x="77118" y="334179"/>
                  <a:pt x="88135" y="341523"/>
                </a:cubicBezTo>
                <a:cubicBezTo>
                  <a:pt x="102824" y="363557"/>
                  <a:pt x="110169" y="392936"/>
                  <a:pt x="132203" y="407625"/>
                </a:cubicBezTo>
                <a:cubicBezTo>
                  <a:pt x="175610" y="436562"/>
                  <a:pt x="168424" y="435959"/>
                  <a:pt x="231355" y="451692"/>
                </a:cubicBezTo>
                <a:cubicBezTo>
                  <a:pt x="278985" y="463600"/>
                  <a:pt x="260281" y="462709"/>
                  <a:pt x="286439" y="462709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sz="1050" dirty="0">
              <a:latin typeface="Calibri Light" panose="020F0302020204030204" pitchFamily="34" charset="0"/>
            </a:endParaRPr>
          </a:p>
        </p:txBody>
      </p:sp>
      <p:pic>
        <p:nvPicPr>
          <p:cNvPr id="22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82709" y="2441285"/>
            <a:ext cx="2154779" cy="1298097"/>
          </a:xfrm>
          <a:prstGeom prst="rect">
            <a:avLst/>
          </a:prstGeom>
        </p:spPr>
      </p:pic>
      <p:pic>
        <p:nvPicPr>
          <p:cNvPr id="23" name="Picture 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2709" y="2083472"/>
            <a:ext cx="2154779" cy="12655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3544" y="2914651"/>
            <a:ext cx="1771650" cy="19038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30859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6" presetClass="emph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0" tmFilter="0, 0; .2, .5; .8, .5; 1, 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500" autoRev="1" fill="hold"/>
                                        <p:tgtEl>
                                          <p:spTgt spid="2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Un buen sistema distribuido</a:t>
            </a:r>
          </a:p>
        </p:txBody>
      </p:sp>
      <p:sp>
        <p:nvSpPr>
          <p:cNvPr id="10" name="Rectangle 13"/>
          <p:cNvSpPr/>
          <p:nvPr/>
        </p:nvSpPr>
        <p:spPr>
          <a:xfrm>
            <a:off x="238125" y="892599"/>
            <a:ext cx="8594100" cy="72701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2800" u="sng" dirty="0" err="1">
                <a:solidFill>
                  <a:schemeClr val="bg1"/>
                </a:solidFill>
                <a:latin typeface="Calibri Light" panose="020F0302020204030204" pitchFamily="34" charset="0"/>
                <a:cs typeface="Segoe UI Semilight" panose="020B0402040204020203" pitchFamily="34" charset="0"/>
              </a:rPr>
              <a:t>Confiabilidad</a:t>
            </a:r>
            <a:endParaRPr lang="en-IE" sz="2800" u="sng" dirty="0">
              <a:solidFill>
                <a:schemeClr val="bg1"/>
              </a:solidFill>
              <a:latin typeface="Calibri Light" panose="020F0302020204030204" pitchFamily="34" charset="0"/>
              <a:cs typeface="Segoe UI Semilight" panose="020B0402040204020203" pitchFamily="34" charset="0"/>
            </a:endParaRPr>
          </a:p>
          <a:p>
            <a:pPr algn="ctr"/>
            <a:r>
              <a:rPr lang="es-PE" sz="2400" dirty="0">
                <a:solidFill>
                  <a:schemeClr val="bg1"/>
                </a:solidFill>
                <a:latin typeface="Calibri Light" panose="020F0302020204030204" pitchFamily="34" charset="0"/>
                <a:cs typeface="Segoe UI Semilight" panose="020B0402040204020203" pitchFamily="34" charset="0"/>
              </a:rPr>
              <a:t>… evita fallos / sigue trabajando en caso de fallo</a:t>
            </a:r>
            <a:endParaRPr lang="en-IE" sz="2400" dirty="0">
              <a:solidFill>
                <a:schemeClr val="bg1"/>
              </a:solidFill>
              <a:latin typeface="Calibri Light" panose="020F0302020204030204" pitchFamily="34" charset="0"/>
              <a:cs typeface="Segoe UI Semilight" panose="020B0402040204020203" pitchFamily="34" charset="0"/>
            </a:endParaRPr>
          </a:p>
        </p:txBody>
      </p:sp>
      <p:sp>
        <p:nvSpPr>
          <p:cNvPr id="16" name="Content Placeholder 13"/>
          <p:cNvSpPr txBox="1">
            <a:spLocks/>
          </p:cNvSpPr>
          <p:nvPr/>
        </p:nvSpPr>
        <p:spPr>
          <a:xfrm>
            <a:off x="450225" y="1722567"/>
            <a:ext cx="8382000" cy="30018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52000" marR="0" lvl="0" indent="-2520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 b="0" i="0" u="none" strike="noStrike" cap="none" baseline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IE" sz="2000" dirty="0"/>
              <a:t>Evita:</a:t>
            </a: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es-PE" sz="1600" dirty="0">
                <a:solidFill>
                  <a:srgbClr val="FF0000"/>
                </a:solidFill>
              </a:rPr>
              <a:t>Tiempo de inactividad: </a:t>
            </a:r>
            <a:r>
              <a:rPr lang="es-PE" sz="1600" dirty="0">
                <a:solidFill>
                  <a:schemeClr val="tx1"/>
                </a:solidFill>
              </a:rPr>
              <a:t>el sistema se desconecta</a:t>
            </a: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es-PE" sz="1600" dirty="0">
                <a:solidFill>
                  <a:srgbClr val="FF0000"/>
                </a:solidFill>
              </a:rPr>
              <a:t>Inconsistencia: </a:t>
            </a:r>
            <a:r>
              <a:rPr lang="es-PE" sz="1600" dirty="0">
                <a:solidFill>
                  <a:schemeClr val="tx1"/>
                </a:solidFill>
              </a:rPr>
              <a:t>verificar la corrección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IE" sz="2000" dirty="0"/>
              <a:t>¿</a:t>
            </a:r>
            <a:r>
              <a:rPr lang="en-IE" sz="2000" dirty="0" err="1"/>
              <a:t>Cómo</a:t>
            </a:r>
            <a:r>
              <a:rPr lang="en-IE" sz="2000" dirty="0"/>
              <a:t>?</a:t>
            </a: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en-IE" sz="1600" dirty="0" err="1"/>
              <a:t>Empleando</a:t>
            </a:r>
            <a:r>
              <a:rPr lang="en-IE" sz="1600" dirty="0"/>
              <a:t>:</a:t>
            </a:r>
            <a:r>
              <a:rPr lang="en-IE" sz="1600" dirty="0">
                <a:solidFill>
                  <a:srgbClr val="00B050"/>
                </a:solidFill>
              </a:rPr>
              <a:t> </a:t>
            </a:r>
            <a:r>
              <a:rPr lang="es-PE" sz="1600" dirty="0">
                <a:solidFill>
                  <a:srgbClr val="00B050"/>
                </a:solidFill>
              </a:rPr>
              <a:t>Replicación, enrutamiento flexible, seguridad, protocolos de consenso.</a:t>
            </a:r>
            <a:endParaRPr lang="en-IE" sz="1600" i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0228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Un buen sistema distribuido</a:t>
            </a:r>
          </a:p>
        </p:txBody>
      </p:sp>
      <p:grpSp>
        <p:nvGrpSpPr>
          <p:cNvPr id="16" name="Grupo 15"/>
          <p:cNvGrpSpPr/>
          <p:nvPr/>
        </p:nvGrpSpPr>
        <p:grpSpPr>
          <a:xfrm>
            <a:off x="238125" y="789650"/>
            <a:ext cx="8594100" cy="4287175"/>
            <a:chOff x="0" y="1295400"/>
            <a:chExt cx="9144000" cy="5715001"/>
          </a:xfrm>
        </p:grpSpPr>
        <p:sp>
          <p:nvSpPr>
            <p:cNvPr id="4" name="Rectangle 12"/>
            <p:cNvSpPr/>
            <p:nvPr/>
          </p:nvSpPr>
          <p:spPr>
            <a:xfrm>
              <a:off x="0" y="1295400"/>
              <a:ext cx="9144000" cy="55626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E" dirty="0">
                <a:latin typeface="Calibri Light" panose="020F0302020204030204" pitchFamily="34" charset="0"/>
              </a:endParaRPr>
            </a:p>
          </p:txBody>
        </p:sp>
        <p:sp>
          <p:nvSpPr>
            <p:cNvPr id="5" name="Freeform 2"/>
            <p:cNvSpPr/>
            <p:nvPr/>
          </p:nvSpPr>
          <p:spPr>
            <a:xfrm>
              <a:off x="568037" y="4566355"/>
              <a:ext cx="1080540" cy="1758340"/>
            </a:xfrm>
            <a:custGeom>
              <a:avLst/>
              <a:gdLst>
                <a:gd name="connsiteX0" fmla="*/ 304800 w 1080540"/>
                <a:gd name="connsiteY0" fmla="*/ 1626627 h 1758340"/>
                <a:gd name="connsiteX1" fmla="*/ 0 w 1080540"/>
                <a:gd name="connsiteY1" fmla="*/ 1335681 h 1758340"/>
                <a:gd name="connsiteX2" fmla="*/ 304800 w 1080540"/>
                <a:gd name="connsiteY2" fmla="*/ 1086300 h 1758340"/>
                <a:gd name="connsiteX3" fmla="*/ 13854 w 1080540"/>
                <a:gd name="connsiteY3" fmla="*/ 698372 h 1758340"/>
                <a:gd name="connsiteX4" fmla="*/ 346363 w 1080540"/>
                <a:gd name="connsiteY4" fmla="*/ 518263 h 1758340"/>
                <a:gd name="connsiteX5" fmla="*/ 27709 w 1080540"/>
                <a:gd name="connsiteY5" fmla="*/ 199609 h 1758340"/>
                <a:gd name="connsiteX6" fmla="*/ 332509 w 1080540"/>
                <a:gd name="connsiteY6" fmla="*/ 47209 h 1758340"/>
                <a:gd name="connsiteX7" fmla="*/ 1066800 w 1080540"/>
                <a:gd name="connsiteY7" fmla="*/ 158045 h 1758340"/>
                <a:gd name="connsiteX8" fmla="*/ 775854 w 1080540"/>
                <a:gd name="connsiteY8" fmla="*/ 1640481 h 1758340"/>
                <a:gd name="connsiteX9" fmla="*/ 304800 w 1080540"/>
                <a:gd name="connsiteY9" fmla="*/ 1626627 h 1758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80540" h="1758340">
                  <a:moveTo>
                    <a:pt x="304800" y="1626627"/>
                  </a:moveTo>
                  <a:cubicBezTo>
                    <a:pt x="175491" y="1575827"/>
                    <a:pt x="0" y="1425735"/>
                    <a:pt x="0" y="1335681"/>
                  </a:cubicBezTo>
                  <a:cubicBezTo>
                    <a:pt x="0" y="1245627"/>
                    <a:pt x="302491" y="1192518"/>
                    <a:pt x="304800" y="1086300"/>
                  </a:cubicBezTo>
                  <a:cubicBezTo>
                    <a:pt x="307109" y="980082"/>
                    <a:pt x="6927" y="793045"/>
                    <a:pt x="13854" y="698372"/>
                  </a:cubicBezTo>
                  <a:cubicBezTo>
                    <a:pt x="20781" y="603699"/>
                    <a:pt x="344054" y="601390"/>
                    <a:pt x="346363" y="518263"/>
                  </a:cubicBezTo>
                  <a:cubicBezTo>
                    <a:pt x="348672" y="435136"/>
                    <a:pt x="30018" y="278118"/>
                    <a:pt x="27709" y="199609"/>
                  </a:cubicBezTo>
                  <a:cubicBezTo>
                    <a:pt x="25400" y="121100"/>
                    <a:pt x="159327" y="54136"/>
                    <a:pt x="332509" y="47209"/>
                  </a:cubicBezTo>
                  <a:cubicBezTo>
                    <a:pt x="505691" y="40282"/>
                    <a:pt x="992909" y="-107500"/>
                    <a:pt x="1066800" y="158045"/>
                  </a:cubicBezTo>
                  <a:cubicBezTo>
                    <a:pt x="1140691" y="423590"/>
                    <a:pt x="898236" y="1393408"/>
                    <a:pt x="775854" y="1640481"/>
                  </a:cubicBezTo>
                  <a:cubicBezTo>
                    <a:pt x="653472" y="1887554"/>
                    <a:pt x="434109" y="1677427"/>
                    <a:pt x="304800" y="1626627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dirty="0">
                <a:latin typeface="Calibri Light" panose="020F0302020204030204" pitchFamily="34" charset="0"/>
              </a:endParaRPr>
            </a:p>
          </p:txBody>
        </p:sp>
        <p:pic>
          <p:nvPicPr>
            <p:cNvPr id="6" name="Picture 2" descr="http://www.iconhot.com/icon/png/rrze/720/server-multiple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2564" y="3276600"/>
              <a:ext cx="3733800" cy="37338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4059" y="4447199"/>
              <a:ext cx="2362200" cy="20288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" name="Picture 5" descr="http://www.clker.com/cliparts/D/4/B/O/k/2/female-user-icon-bright-blue-md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53075" y="3486245"/>
              <a:ext cx="2828925" cy="28384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9" name="Straight Arrow Connector 17"/>
            <p:cNvCxnSpPr/>
            <p:nvPr/>
          </p:nvCxnSpPr>
          <p:spPr>
            <a:xfrm flipH="1">
              <a:off x="3775364" y="5410200"/>
              <a:ext cx="1752600" cy="0"/>
            </a:xfrm>
            <a:prstGeom prst="straightConnector1">
              <a:avLst/>
            </a:prstGeom>
            <a:ln w="571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 13"/>
            <p:cNvSpPr/>
            <p:nvPr/>
          </p:nvSpPr>
          <p:spPr>
            <a:xfrm>
              <a:off x="0" y="1304492"/>
              <a:ext cx="9144000" cy="975863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E" sz="2800" u="sng" dirty="0" err="1">
                  <a:solidFill>
                    <a:schemeClr val="bg1"/>
                  </a:solidFill>
                  <a:latin typeface="Calibri Light" panose="020F0302020204030204" pitchFamily="34" charset="0"/>
                  <a:cs typeface="Segoe UI Semilight" panose="020B0402040204020203" pitchFamily="34" charset="0"/>
                </a:rPr>
                <a:t>Desempeño</a:t>
              </a:r>
              <a:endParaRPr lang="en-IE" sz="2800" u="sng" dirty="0">
                <a:solidFill>
                  <a:schemeClr val="bg1"/>
                </a:solidFill>
                <a:latin typeface="Calibri Light" panose="020F0302020204030204" pitchFamily="34" charset="0"/>
                <a:cs typeface="Segoe UI Semilight" panose="020B0402040204020203" pitchFamily="34" charset="0"/>
              </a:endParaRPr>
            </a:p>
            <a:p>
              <a:pPr algn="ctr"/>
              <a:r>
                <a:rPr lang="en-IE" sz="2400" dirty="0">
                  <a:solidFill>
                    <a:schemeClr val="bg1"/>
                  </a:solidFill>
                  <a:latin typeface="Calibri Light" panose="020F0302020204030204" pitchFamily="34" charset="0"/>
                  <a:cs typeface="Segoe UI Semilight" panose="020B0402040204020203" pitchFamily="34" charset="0"/>
                </a:rPr>
                <a:t>… </a:t>
              </a:r>
              <a:r>
                <a:rPr lang="en-IE" sz="2400" dirty="0" err="1">
                  <a:solidFill>
                    <a:schemeClr val="bg1"/>
                  </a:solidFill>
                  <a:latin typeface="Calibri Light" panose="020F0302020204030204" pitchFamily="34" charset="0"/>
                  <a:cs typeface="Segoe UI Semilight" panose="020B0402040204020203" pitchFamily="34" charset="0"/>
                </a:rPr>
                <a:t>hace</a:t>
              </a:r>
              <a:r>
                <a:rPr lang="en-IE" sz="2400" dirty="0">
                  <a:solidFill>
                    <a:schemeClr val="bg1"/>
                  </a:solidFill>
                  <a:latin typeface="Calibri Light" panose="020F0302020204030204" pitchFamily="34" charset="0"/>
                  <a:cs typeface="Segoe UI Semilight" panose="020B0402040204020203" pitchFamily="34" charset="0"/>
                </a:rPr>
                <a:t> las </a:t>
              </a:r>
              <a:r>
                <a:rPr lang="en-IE" sz="2400" dirty="0" err="1">
                  <a:solidFill>
                    <a:schemeClr val="bg1"/>
                  </a:solidFill>
                  <a:latin typeface="Calibri Light" panose="020F0302020204030204" pitchFamily="34" charset="0"/>
                  <a:cs typeface="Segoe UI Semilight" panose="020B0402040204020203" pitchFamily="34" charset="0"/>
                </a:rPr>
                <a:t>cosas</a:t>
              </a:r>
              <a:r>
                <a:rPr lang="en-IE" sz="2400" dirty="0">
                  <a:solidFill>
                    <a:schemeClr val="bg1"/>
                  </a:solidFill>
                  <a:latin typeface="Calibri Light" panose="020F0302020204030204" pitchFamily="34" charset="0"/>
                  <a:cs typeface="Segoe UI Semilight" panose="020B0402040204020203" pitchFamily="34" charset="0"/>
                </a:rPr>
                <a:t> </a:t>
              </a:r>
              <a:r>
                <a:rPr lang="en-IE" sz="2400" dirty="0" err="1">
                  <a:solidFill>
                    <a:schemeClr val="bg1"/>
                  </a:solidFill>
                  <a:latin typeface="Calibri Light" panose="020F0302020204030204" pitchFamily="34" charset="0"/>
                  <a:cs typeface="Segoe UI Semilight" panose="020B0402040204020203" pitchFamily="34" charset="0"/>
                </a:rPr>
                <a:t>rápidamente</a:t>
              </a:r>
              <a:endParaRPr lang="en-IE" sz="2400" dirty="0">
                <a:solidFill>
                  <a:schemeClr val="bg1"/>
                </a:solidFill>
                <a:latin typeface="Calibri Light" panose="020F0302020204030204" pitchFamily="34" charset="0"/>
                <a:cs typeface="Segoe UI Semilight" panose="020B0402040204020203" pitchFamily="34" charset="0"/>
              </a:endParaRPr>
            </a:p>
          </p:txBody>
        </p:sp>
        <p:sp>
          <p:nvSpPr>
            <p:cNvPr id="11" name="Freeform 1"/>
            <p:cNvSpPr/>
            <p:nvPr/>
          </p:nvSpPr>
          <p:spPr>
            <a:xfrm>
              <a:off x="638978" y="4032173"/>
              <a:ext cx="341523" cy="462724"/>
            </a:xfrm>
            <a:custGeom>
              <a:avLst/>
              <a:gdLst>
                <a:gd name="connsiteX0" fmla="*/ 341523 w 341523"/>
                <a:gd name="connsiteY0" fmla="*/ 0 h 462724"/>
                <a:gd name="connsiteX1" fmla="*/ 66102 w 341523"/>
                <a:gd name="connsiteY1" fmla="*/ 22034 h 462724"/>
                <a:gd name="connsiteX2" fmla="*/ 11017 w 341523"/>
                <a:gd name="connsiteY2" fmla="*/ 110169 h 462724"/>
                <a:gd name="connsiteX3" fmla="*/ 0 w 341523"/>
                <a:gd name="connsiteY3" fmla="*/ 143220 h 462724"/>
                <a:gd name="connsiteX4" fmla="*/ 22034 w 341523"/>
                <a:gd name="connsiteY4" fmla="*/ 253388 h 462724"/>
                <a:gd name="connsiteX5" fmla="*/ 44068 w 341523"/>
                <a:gd name="connsiteY5" fmla="*/ 286439 h 462724"/>
                <a:gd name="connsiteX6" fmla="*/ 55085 w 341523"/>
                <a:gd name="connsiteY6" fmla="*/ 319490 h 462724"/>
                <a:gd name="connsiteX7" fmla="*/ 88135 w 341523"/>
                <a:gd name="connsiteY7" fmla="*/ 341523 h 462724"/>
                <a:gd name="connsiteX8" fmla="*/ 132203 w 341523"/>
                <a:gd name="connsiteY8" fmla="*/ 407625 h 462724"/>
                <a:gd name="connsiteX9" fmla="*/ 231355 w 341523"/>
                <a:gd name="connsiteY9" fmla="*/ 451692 h 462724"/>
                <a:gd name="connsiteX10" fmla="*/ 286439 w 341523"/>
                <a:gd name="connsiteY10" fmla="*/ 462709 h 46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1523" h="462724">
                  <a:moveTo>
                    <a:pt x="341523" y="0"/>
                  </a:moveTo>
                  <a:cubicBezTo>
                    <a:pt x="249716" y="7345"/>
                    <a:pt x="157277" y="9009"/>
                    <a:pt x="66102" y="22034"/>
                  </a:cubicBezTo>
                  <a:cubicBezTo>
                    <a:pt x="23329" y="28145"/>
                    <a:pt x="20395" y="82036"/>
                    <a:pt x="11017" y="110169"/>
                  </a:cubicBezTo>
                  <a:lnTo>
                    <a:pt x="0" y="143220"/>
                  </a:lnTo>
                  <a:cubicBezTo>
                    <a:pt x="4060" y="171641"/>
                    <a:pt x="6651" y="222622"/>
                    <a:pt x="22034" y="253388"/>
                  </a:cubicBezTo>
                  <a:cubicBezTo>
                    <a:pt x="27956" y="265231"/>
                    <a:pt x="38147" y="274596"/>
                    <a:pt x="44068" y="286439"/>
                  </a:cubicBezTo>
                  <a:cubicBezTo>
                    <a:pt x="49261" y="296826"/>
                    <a:pt x="47830" y="310422"/>
                    <a:pt x="55085" y="319490"/>
                  </a:cubicBezTo>
                  <a:cubicBezTo>
                    <a:pt x="63356" y="329829"/>
                    <a:pt x="77118" y="334179"/>
                    <a:pt x="88135" y="341523"/>
                  </a:cubicBezTo>
                  <a:cubicBezTo>
                    <a:pt x="102824" y="363557"/>
                    <a:pt x="110169" y="392936"/>
                    <a:pt x="132203" y="407625"/>
                  </a:cubicBezTo>
                  <a:cubicBezTo>
                    <a:pt x="175610" y="436562"/>
                    <a:pt x="168424" y="435959"/>
                    <a:pt x="231355" y="451692"/>
                  </a:cubicBezTo>
                  <a:cubicBezTo>
                    <a:pt x="278985" y="463600"/>
                    <a:pt x="260281" y="462709"/>
                    <a:pt x="286439" y="462709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dirty="0">
                <a:latin typeface="Calibri Light" panose="020F0302020204030204" pitchFamily="34" charset="0"/>
              </a:endParaRPr>
            </a:p>
          </p:txBody>
        </p:sp>
        <p:pic>
          <p:nvPicPr>
            <p:cNvPr id="12" name="Picture 4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2944" y="2777963"/>
              <a:ext cx="2873039" cy="1687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3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4059" y="3886201"/>
              <a:ext cx="2362200" cy="25384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4" name="Picture 2" descr="Image result for fast runner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13013" y="4724894"/>
              <a:ext cx="1340062" cy="6704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2" descr="Image result for fast runner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4156364" y="5440206"/>
              <a:ext cx="1340062" cy="6069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3344372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Un buen sistema distribuido</a:t>
            </a:r>
          </a:p>
        </p:txBody>
      </p:sp>
      <p:sp>
        <p:nvSpPr>
          <p:cNvPr id="10" name="Rectangle 13"/>
          <p:cNvSpPr/>
          <p:nvPr/>
        </p:nvSpPr>
        <p:spPr>
          <a:xfrm>
            <a:off x="238125" y="796470"/>
            <a:ext cx="8594100" cy="73205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2800" u="sng" dirty="0" err="1">
                <a:solidFill>
                  <a:schemeClr val="bg1"/>
                </a:solidFill>
                <a:latin typeface="Calibri Light" panose="020F0302020204030204" pitchFamily="34" charset="0"/>
                <a:cs typeface="Segoe UI Semilight" panose="020B0402040204020203" pitchFamily="34" charset="0"/>
              </a:rPr>
              <a:t>Desempeño</a:t>
            </a:r>
            <a:endParaRPr lang="en-IE" sz="2800" u="sng" dirty="0">
              <a:solidFill>
                <a:schemeClr val="bg1"/>
              </a:solidFill>
              <a:latin typeface="Calibri Light" panose="020F0302020204030204" pitchFamily="34" charset="0"/>
              <a:cs typeface="Segoe UI Semilight" panose="020B0402040204020203" pitchFamily="34" charset="0"/>
            </a:endParaRPr>
          </a:p>
          <a:p>
            <a:pPr algn="ctr"/>
            <a:r>
              <a:rPr lang="en-IE" sz="2400" dirty="0">
                <a:solidFill>
                  <a:schemeClr val="bg1"/>
                </a:solidFill>
                <a:latin typeface="Calibri Light" panose="020F0302020204030204" pitchFamily="34" charset="0"/>
                <a:cs typeface="Segoe UI Semilight" panose="020B0402040204020203" pitchFamily="34" charset="0"/>
              </a:rPr>
              <a:t>… </a:t>
            </a:r>
            <a:r>
              <a:rPr lang="en-IE" sz="2400" dirty="0" err="1">
                <a:solidFill>
                  <a:schemeClr val="bg1"/>
                </a:solidFill>
                <a:latin typeface="Calibri Light" panose="020F0302020204030204" pitchFamily="34" charset="0"/>
                <a:cs typeface="Segoe UI Semilight" panose="020B0402040204020203" pitchFamily="34" charset="0"/>
              </a:rPr>
              <a:t>hace</a:t>
            </a:r>
            <a:r>
              <a:rPr lang="en-IE" sz="2400" dirty="0">
                <a:solidFill>
                  <a:schemeClr val="bg1"/>
                </a:solidFill>
                <a:latin typeface="Calibri Light" panose="020F0302020204030204" pitchFamily="34" charset="0"/>
                <a:cs typeface="Segoe UI Semilight" panose="020B0402040204020203" pitchFamily="34" charset="0"/>
              </a:rPr>
              <a:t> las </a:t>
            </a:r>
            <a:r>
              <a:rPr lang="en-IE" sz="2400" dirty="0" err="1">
                <a:solidFill>
                  <a:schemeClr val="bg1"/>
                </a:solidFill>
                <a:latin typeface="Calibri Light" panose="020F0302020204030204" pitchFamily="34" charset="0"/>
                <a:cs typeface="Segoe UI Semilight" panose="020B0402040204020203" pitchFamily="34" charset="0"/>
              </a:rPr>
              <a:t>cosas</a:t>
            </a:r>
            <a:r>
              <a:rPr lang="en-IE" sz="2400" dirty="0">
                <a:solidFill>
                  <a:schemeClr val="bg1"/>
                </a:solidFill>
                <a:latin typeface="Calibri Light" panose="020F0302020204030204" pitchFamily="34" charset="0"/>
                <a:cs typeface="Segoe UI Semilight" panose="020B0402040204020203" pitchFamily="34" charset="0"/>
              </a:rPr>
              <a:t> </a:t>
            </a:r>
            <a:r>
              <a:rPr lang="en-IE" sz="2400" dirty="0" err="1">
                <a:solidFill>
                  <a:schemeClr val="bg1"/>
                </a:solidFill>
                <a:latin typeface="Calibri Light" panose="020F0302020204030204" pitchFamily="34" charset="0"/>
                <a:cs typeface="Segoe UI Semilight" panose="020B0402040204020203" pitchFamily="34" charset="0"/>
              </a:rPr>
              <a:t>rápidamente</a:t>
            </a:r>
            <a:endParaRPr lang="en-IE" sz="2400" dirty="0">
              <a:solidFill>
                <a:schemeClr val="bg1"/>
              </a:solidFill>
              <a:latin typeface="Calibri Light" panose="020F0302020204030204" pitchFamily="34" charset="0"/>
              <a:cs typeface="Segoe UI Semilight" panose="020B0402040204020203" pitchFamily="34" charset="0"/>
            </a:endParaRPr>
          </a:p>
        </p:txBody>
      </p:sp>
      <p:sp>
        <p:nvSpPr>
          <p:cNvPr id="17" name="Content Placeholder 13"/>
          <p:cNvSpPr txBox="1">
            <a:spLocks/>
          </p:cNvSpPr>
          <p:nvPr/>
        </p:nvSpPr>
        <p:spPr>
          <a:xfrm>
            <a:off x="380925" y="1609725"/>
            <a:ext cx="8382000" cy="29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52000" marR="0" lvl="0" indent="-2520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 b="0" i="0" u="none" strike="noStrike" cap="none" baseline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IE" sz="2000" dirty="0"/>
              <a:t>Evita:</a:t>
            </a: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es-PE" sz="1600" dirty="0">
                <a:solidFill>
                  <a:srgbClr val="FF0000"/>
                </a:solidFill>
              </a:rPr>
              <a:t>Latencia: </a:t>
            </a:r>
            <a:r>
              <a:rPr lang="es-PE" sz="1600" dirty="0">
                <a:solidFill>
                  <a:schemeClr val="tx1"/>
                </a:solidFill>
              </a:rPr>
              <a:t>tiempo para la respuesta inicial</a:t>
            </a: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es-PE" sz="1600" dirty="0">
                <a:solidFill>
                  <a:srgbClr val="FF0000"/>
                </a:solidFill>
              </a:rPr>
              <a:t>Largo tiempo de ejecución: </a:t>
            </a:r>
            <a:r>
              <a:rPr lang="es-PE" sz="1600" dirty="0">
                <a:solidFill>
                  <a:schemeClr val="tx1"/>
                </a:solidFill>
              </a:rPr>
              <a:t>tiempo para completar la respuesta</a:t>
            </a: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es-PE" sz="1600" dirty="0">
                <a:solidFill>
                  <a:schemeClr val="tx1"/>
                </a:solidFill>
              </a:rPr>
              <a:t>… básicamente evita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IE" sz="2000" dirty="0"/>
              <a:t>¿</a:t>
            </a:r>
            <a:r>
              <a:rPr lang="en-IE" sz="2000" dirty="0" err="1"/>
              <a:t>Cómo</a:t>
            </a:r>
            <a:r>
              <a:rPr lang="en-IE" sz="2000" dirty="0"/>
              <a:t>?</a:t>
            </a: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en-IE" sz="1600" dirty="0" err="1"/>
              <a:t>Empleando</a:t>
            </a:r>
            <a:r>
              <a:rPr lang="en-IE" sz="1600" dirty="0"/>
              <a:t>:</a:t>
            </a:r>
            <a:r>
              <a:rPr lang="en-IE" sz="1600" dirty="0">
                <a:solidFill>
                  <a:srgbClr val="00B050"/>
                </a:solidFill>
              </a:rPr>
              <a:t> </a:t>
            </a:r>
            <a:r>
              <a:rPr lang="es-PE" sz="1600" dirty="0">
                <a:solidFill>
                  <a:srgbClr val="00B050"/>
                </a:solidFill>
              </a:rPr>
              <a:t>Optimización de red, suficientes recursos computacionales</a:t>
            </a:r>
            <a:r>
              <a:rPr lang="en-IE" sz="1600" dirty="0"/>
              <a:t>, etc.</a:t>
            </a:r>
            <a:endParaRPr lang="en-IE" sz="1600" i="1" dirty="0"/>
          </a:p>
          <a:p>
            <a:endParaRPr lang="en-IE" sz="2000" dirty="0"/>
          </a:p>
          <a:p>
            <a:pPr lvl="1"/>
            <a:endParaRPr lang="en-IE" sz="1600" dirty="0"/>
          </a:p>
        </p:txBody>
      </p:sp>
    </p:spTree>
    <p:extLst>
      <p:ext uri="{BB962C8B-B14F-4D97-AF65-F5344CB8AC3E}">
        <p14:creationId xmlns:p14="http://schemas.microsoft.com/office/powerpoint/2010/main" val="1457887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Un buen sistema distribuido</a:t>
            </a:r>
          </a:p>
        </p:txBody>
      </p:sp>
      <p:sp>
        <p:nvSpPr>
          <p:cNvPr id="4" name="Rectangle 12"/>
          <p:cNvSpPr/>
          <p:nvPr/>
        </p:nvSpPr>
        <p:spPr>
          <a:xfrm>
            <a:off x="238125" y="789650"/>
            <a:ext cx="8594100" cy="423774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E" dirty="0">
              <a:latin typeface="Calibri Light" panose="020F0302020204030204" pitchFamily="34" charset="0"/>
            </a:endParaRPr>
          </a:p>
        </p:txBody>
      </p:sp>
      <p:sp>
        <p:nvSpPr>
          <p:cNvPr id="8" name="Rectangle 13"/>
          <p:cNvSpPr/>
          <p:nvPr/>
        </p:nvSpPr>
        <p:spPr>
          <a:xfrm>
            <a:off x="238125" y="796577"/>
            <a:ext cx="8594100" cy="74344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2800" u="sng" dirty="0" err="1">
                <a:solidFill>
                  <a:schemeClr val="bg1"/>
                </a:solidFill>
                <a:latin typeface="Calibri Light" panose="020F0302020204030204" pitchFamily="34" charset="0"/>
                <a:cs typeface="Segoe UI Semilight" panose="020B0402040204020203" pitchFamily="34" charset="0"/>
              </a:rPr>
              <a:t>Escalabilidad</a:t>
            </a:r>
            <a:endParaRPr lang="en-IE" sz="2800" u="sng" dirty="0">
              <a:solidFill>
                <a:schemeClr val="bg1"/>
              </a:solidFill>
              <a:latin typeface="Calibri Light" panose="020F0302020204030204" pitchFamily="34" charset="0"/>
              <a:cs typeface="Segoe UI Semilight" panose="020B0402040204020203" pitchFamily="34" charset="0"/>
            </a:endParaRPr>
          </a:p>
          <a:p>
            <a:pPr algn="ctr"/>
            <a:r>
              <a:rPr lang="en-IE" sz="2400" dirty="0">
                <a:solidFill>
                  <a:schemeClr val="bg1"/>
                </a:solidFill>
                <a:latin typeface="Calibri Light" panose="020F0302020204030204" pitchFamily="34" charset="0"/>
                <a:cs typeface="Segoe UI Semilight" panose="020B0402040204020203" pitchFamily="34" charset="0"/>
              </a:rPr>
              <a:t>… </a:t>
            </a:r>
            <a:r>
              <a:rPr lang="en-IE" sz="2400" dirty="0" err="1">
                <a:solidFill>
                  <a:schemeClr val="bg1"/>
                </a:solidFill>
                <a:latin typeface="Calibri Light" panose="020F0302020204030204" pitchFamily="34" charset="0"/>
                <a:cs typeface="Segoe UI Semilight" panose="020B0402040204020203" pitchFamily="34" charset="0"/>
              </a:rPr>
              <a:t>asegura</a:t>
            </a:r>
            <a:r>
              <a:rPr lang="en-IE" sz="2400" dirty="0">
                <a:solidFill>
                  <a:schemeClr val="bg1"/>
                </a:solidFill>
                <a:latin typeface="Calibri Light" panose="020F0302020204030204" pitchFamily="34" charset="0"/>
                <a:cs typeface="Segoe UI Semilight" panose="020B0402040204020203" pitchFamily="34" charset="0"/>
              </a:rPr>
              <a:t> la </a:t>
            </a:r>
            <a:r>
              <a:rPr lang="en-IE" sz="2400" dirty="0" err="1">
                <a:solidFill>
                  <a:schemeClr val="bg1"/>
                </a:solidFill>
                <a:latin typeface="Calibri Light" panose="020F0302020204030204" pitchFamily="34" charset="0"/>
                <a:cs typeface="Segoe UI Semilight" panose="020B0402040204020203" pitchFamily="34" charset="0"/>
              </a:rPr>
              <a:t>escalabilidad</a:t>
            </a:r>
            <a:r>
              <a:rPr lang="en-IE" sz="2400" dirty="0">
                <a:solidFill>
                  <a:schemeClr val="bg1"/>
                </a:solidFill>
                <a:latin typeface="Calibri Light" panose="020F0302020204030204" pitchFamily="34" charset="0"/>
                <a:cs typeface="Segoe UI Semilight" panose="020B0402040204020203" pitchFamily="34" charset="0"/>
              </a:rPr>
              <a:t> de la </a:t>
            </a:r>
            <a:r>
              <a:rPr lang="en-IE" sz="2400" dirty="0" err="1">
                <a:solidFill>
                  <a:schemeClr val="bg1"/>
                </a:solidFill>
                <a:latin typeface="Calibri Light" panose="020F0302020204030204" pitchFamily="34" charset="0"/>
                <a:cs typeface="Segoe UI Semilight" panose="020B0402040204020203" pitchFamily="34" charset="0"/>
              </a:rPr>
              <a:t>infraestructura</a:t>
            </a:r>
            <a:endParaRPr lang="en-IE" sz="2400" dirty="0">
              <a:solidFill>
                <a:schemeClr val="bg1"/>
              </a:solidFill>
              <a:latin typeface="Calibri Light" panose="020F0302020204030204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245" name="Group 7"/>
          <p:cNvGrpSpPr/>
          <p:nvPr/>
        </p:nvGrpSpPr>
        <p:grpSpPr>
          <a:xfrm>
            <a:off x="3974523" y="2519434"/>
            <a:ext cx="3454977" cy="2128838"/>
            <a:chOff x="3775364" y="3486245"/>
            <a:chExt cx="4606636" cy="2838450"/>
          </a:xfrm>
        </p:grpSpPr>
        <p:pic>
          <p:nvPicPr>
            <p:cNvPr id="246" name="Picture 5" descr="http://www.clker.com/cliparts/D/4/B/O/k/2/female-user-icon-bright-blue-md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53075" y="3486245"/>
              <a:ext cx="2828925" cy="28384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47" name="Straight Arrow Connector 17"/>
            <p:cNvCxnSpPr/>
            <p:nvPr/>
          </p:nvCxnSpPr>
          <p:spPr>
            <a:xfrm flipH="1">
              <a:off x="3775364" y="5410200"/>
              <a:ext cx="1752600" cy="0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8" name="Group 6"/>
          <p:cNvGrpSpPr/>
          <p:nvPr/>
        </p:nvGrpSpPr>
        <p:grpSpPr>
          <a:xfrm>
            <a:off x="1459923" y="1988222"/>
            <a:ext cx="2800350" cy="3174329"/>
            <a:chOff x="422564" y="2777963"/>
            <a:chExt cx="3733800" cy="4232438"/>
          </a:xfrm>
        </p:grpSpPr>
        <p:pic>
          <p:nvPicPr>
            <p:cNvPr id="249" name="Picture 2" descr="http://www.iconhot.com/icon/png/rrze/720/server-multiple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2564" y="3276600"/>
              <a:ext cx="3733800" cy="37338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0" name="Freeform 2"/>
            <p:cNvSpPr/>
            <p:nvPr/>
          </p:nvSpPr>
          <p:spPr>
            <a:xfrm>
              <a:off x="568037" y="4566355"/>
              <a:ext cx="1080540" cy="1758340"/>
            </a:xfrm>
            <a:custGeom>
              <a:avLst/>
              <a:gdLst>
                <a:gd name="connsiteX0" fmla="*/ 304800 w 1080540"/>
                <a:gd name="connsiteY0" fmla="*/ 1626627 h 1758340"/>
                <a:gd name="connsiteX1" fmla="*/ 0 w 1080540"/>
                <a:gd name="connsiteY1" fmla="*/ 1335681 h 1758340"/>
                <a:gd name="connsiteX2" fmla="*/ 304800 w 1080540"/>
                <a:gd name="connsiteY2" fmla="*/ 1086300 h 1758340"/>
                <a:gd name="connsiteX3" fmla="*/ 13854 w 1080540"/>
                <a:gd name="connsiteY3" fmla="*/ 698372 h 1758340"/>
                <a:gd name="connsiteX4" fmla="*/ 346363 w 1080540"/>
                <a:gd name="connsiteY4" fmla="*/ 518263 h 1758340"/>
                <a:gd name="connsiteX5" fmla="*/ 27709 w 1080540"/>
                <a:gd name="connsiteY5" fmla="*/ 199609 h 1758340"/>
                <a:gd name="connsiteX6" fmla="*/ 332509 w 1080540"/>
                <a:gd name="connsiteY6" fmla="*/ 47209 h 1758340"/>
                <a:gd name="connsiteX7" fmla="*/ 1066800 w 1080540"/>
                <a:gd name="connsiteY7" fmla="*/ 158045 h 1758340"/>
                <a:gd name="connsiteX8" fmla="*/ 775854 w 1080540"/>
                <a:gd name="connsiteY8" fmla="*/ 1640481 h 1758340"/>
                <a:gd name="connsiteX9" fmla="*/ 304800 w 1080540"/>
                <a:gd name="connsiteY9" fmla="*/ 1626627 h 1758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80540" h="1758340">
                  <a:moveTo>
                    <a:pt x="304800" y="1626627"/>
                  </a:moveTo>
                  <a:cubicBezTo>
                    <a:pt x="175491" y="1575827"/>
                    <a:pt x="0" y="1425735"/>
                    <a:pt x="0" y="1335681"/>
                  </a:cubicBezTo>
                  <a:cubicBezTo>
                    <a:pt x="0" y="1245627"/>
                    <a:pt x="302491" y="1192518"/>
                    <a:pt x="304800" y="1086300"/>
                  </a:cubicBezTo>
                  <a:cubicBezTo>
                    <a:pt x="307109" y="980082"/>
                    <a:pt x="6927" y="793045"/>
                    <a:pt x="13854" y="698372"/>
                  </a:cubicBezTo>
                  <a:cubicBezTo>
                    <a:pt x="20781" y="603699"/>
                    <a:pt x="344054" y="601390"/>
                    <a:pt x="346363" y="518263"/>
                  </a:cubicBezTo>
                  <a:cubicBezTo>
                    <a:pt x="348672" y="435136"/>
                    <a:pt x="30018" y="278118"/>
                    <a:pt x="27709" y="199609"/>
                  </a:cubicBezTo>
                  <a:cubicBezTo>
                    <a:pt x="25400" y="121100"/>
                    <a:pt x="159327" y="54136"/>
                    <a:pt x="332509" y="47209"/>
                  </a:cubicBezTo>
                  <a:cubicBezTo>
                    <a:pt x="505691" y="40282"/>
                    <a:pt x="992909" y="-107500"/>
                    <a:pt x="1066800" y="158045"/>
                  </a:cubicBezTo>
                  <a:cubicBezTo>
                    <a:pt x="1140691" y="423590"/>
                    <a:pt x="898236" y="1393408"/>
                    <a:pt x="775854" y="1640481"/>
                  </a:cubicBezTo>
                  <a:cubicBezTo>
                    <a:pt x="653472" y="1887554"/>
                    <a:pt x="434109" y="1677427"/>
                    <a:pt x="304800" y="1626627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050" dirty="0">
                <a:latin typeface="Calibri Light" panose="020F0302020204030204" pitchFamily="34" charset="0"/>
              </a:endParaRPr>
            </a:p>
          </p:txBody>
        </p:sp>
        <p:pic>
          <p:nvPicPr>
            <p:cNvPr id="251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4059" y="4447199"/>
              <a:ext cx="2362200" cy="20288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52" name="Freeform 1"/>
            <p:cNvSpPr/>
            <p:nvPr/>
          </p:nvSpPr>
          <p:spPr>
            <a:xfrm>
              <a:off x="638978" y="4032173"/>
              <a:ext cx="341523" cy="462724"/>
            </a:xfrm>
            <a:custGeom>
              <a:avLst/>
              <a:gdLst>
                <a:gd name="connsiteX0" fmla="*/ 341523 w 341523"/>
                <a:gd name="connsiteY0" fmla="*/ 0 h 462724"/>
                <a:gd name="connsiteX1" fmla="*/ 66102 w 341523"/>
                <a:gd name="connsiteY1" fmla="*/ 22034 h 462724"/>
                <a:gd name="connsiteX2" fmla="*/ 11017 w 341523"/>
                <a:gd name="connsiteY2" fmla="*/ 110169 h 462724"/>
                <a:gd name="connsiteX3" fmla="*/ 0 w 341523"/>
                <a:gd name="connsiteY3" fmla="*/ 143220 h 462724"/>
                <a:gd name="connsiteX4" fmla="*/ 22034 w 341523"/>
                <a:gd name="connsiteY4" fmla="*/ 253388 h 462724"/>
                <a:gd name="connsiteX5" fmla="*/ 44068 w 341523"/>
                <a:gd name="connsiteY5" fmla="*/ 286439 h 462724"/>
                <a:gd name="connsiteX6" fmla="*/ 55085 w 341523"/>
                <a:gd name="connsiteY6" fmla="*/ 319490 h 462724"/>
                <a:gd name="connsiteX7" fmla="*/ 88135 w 341523"/>
                <a:gd name="connsiteY7" fmla="*/ 341523 h 462724"/>
                <a:gd name="connsiteX8" fmla="*/ 132203 w 341523"/>
                <a:gd name="connsiteY8" fmla="*/ 407625 h 462724"/>
                <a:gd name="connsiteX9" fmla="*/ 231355 w 341523"/>
                <a:gd name="connsiteY9" fmla="*/ 451692 h 462724"/>
                <a:gd name="connsiteX10" fmla="*/ 286439 w 341523"/>
                <a:gd name="connsiteY10" fmla="*/ 462709 h 46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1523" h="462724">
                  <a:moveTo>
                    <a:pt x="341523" y="0"/>
                  </a:moveTo>
                  <a:cubicBezTo>
                    <a:pt x="249716" y="7345"/>
                    <a:pt x="157277" y="9009"/>
                    <a:pt x="66102" y="22034"/>
                  </a:cubicBezTo>
                  <a:cubicBezTo>
                    <a:pt x="23329" y="28145"/>
                    <a:pt x="20395" y="82036"/>
                    <a:pt x="11017" y="110169"/>
                  </a:cubicBezTo>
                  <a:lnTo>
                    <a:pt x="0" y="143220"/>
                  </a:lnTo>
                  <a:cubicBezTo>
                    <a:pt x="4060" y="171641"/>
                    <a:pt x="6651" y="222622"/>
                    <a:pt x="22034" y="253388"/>
                  </a:cubicBezTo>
                  <a:cubicBezTo>
                    <a:pt x="27956" y="265231"/>
                    <a:pt x="38147" y="274596"/>
                    <a:pt x="44068" y="286439"/>
                  </a:cubicBezTo>
                  <a:cubicBezTo>
                    <a:pt x="49261" y="296826"/>
                    <a:pt x="47830" y="310422"/>
                    <a:pt x="55085" y="319490"/>
                  </a:cubicBezTo>
                  <a:cubicBezTo>
                    <a:pt x="63356" y="329829"/>
                    <a:pt x="77118" y="334179"/>
                    <a:pt x="88135" y="341523"/>
                  </a:cubicBezTo>
                  <a:cubicBezTo>
                    <a:pt x="102824" y="363557"/>
                    <a:pt x="110169" y="392936"/>
                    <a:pt x="132203" y="407625"/>
                  </a:cubicBezTo>
                  <a:cubicBezTo>
                    <a:pt x="175610" y="436562"/>
                    <a:pt x="168424" y="435959"/>
                    <a:pt x="231355" y="451692"/>
                  </a:cubicBezTo>
                  <a:cubicBezTo>
                    <a:pt x="278985" y="463600"/>
                    <a:pt x="260281" y="462709"/>
                    <a:pt x="286439" y="462709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050" dirty="0">
                <a:latin typeface="Calibri Light" panose="020F0302020204030204" pitchFamily="34" charset="0"/>
              </a:endParaRPr>
            </a:p>
          </p:txBody>
        </p:sp>
        <p:pic>
          <p:nvPicPr>
            <p:cNvPr id="253" name="Picture 4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2944" y="2777963"/>
              <a:ext cx="2873039" cy="1687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54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4059" y="3886201"/>
              <a:ext cx="2362200" cy="25384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255" name="Group 18"/>
          <p:cNvGrpSpPr>
            <a:grpSpLocks noChangeAspect="1"/>
          </p:cNvGrpSpPr>
          <p:nvPr/>
        </p:nvGrpSpPr>
        <p:grpSpPr>
          <a:xfrm>
            <a:off x="1490695" y="2646243"/>
            <a:ext cx="700088" cy="793583"/>
            <a:chOff x="422564" y="2777963"/>
            <a:chExt cx="3733800" cy="4232438"/>
          </a:xfrm>
        </p:grpSpPr>
        <p:pic>
          <p:nvPicPr>
            <p:cNvPr id="256" name="Picture 2" descr="http://www.iconhot.com/icon/png/rrze/720/server-multiple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2564" y="3276600"/>
              <a:ext cx="3733800" cy="37338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7" name="Freeform 21"/>
            <p:cNvSpPr/>
            <p:nvPr/>
          </p:nvSpPr>
          <p:spPr>
            <a:xfrm>
              <a:off x="568037" y="4566355"/>
              <a:ext cx="1080540" cy="1758340"/>
            </a:xfrm>
            <a:custGeom>
              <a:avLst/>
              <a:gdLst>
                <a:gd name="connsiteX0" fmla="*/ 304800 w 1080540"/>
                <a:gd name="connsiteY0" fmla="*/ 1626627 h 1758340"/>
                <a:gd name="connsiteX1" fmla="*/ 0 w 1080540"/>
                <a:gd name="connsiteY1" fmla="*/ 1335681 h 1758340"/>
                <a:gd name="connsiteX2" fmla="*/ 304800 w 1080540"/>
                <a:gd name="connsiteY2" fmla="*/ 1086300 h 1758340"/>
                <a:gd name="connsiteX3" fmla="*/ 13854 w 1080540"/>
                <a:gd name="connsiteY3" fmla="*/ 698372 h 1758340"/>
                <a:gd name="connsiteX4" fmla="*/ 346363 w 1080540"/>
                <a:gd name="connsiteY4" fmla="*/ 518263 h 1758340"/>
                <a:gd name="connsiteX5" fmla="*/ 27709 w 1080540"/>
                <a:gd name="connsiteY5" fmla="*/ 199609 h 1758340"/>
                <a:gd name="connsiteX6" fmla="*/ 332509 w 1080540"/>
                <a:gd name="connsiteY6" fmla="*/ 47209 h 1758340"/>
                <a:gd name="connsiteX7" fmla="*/ 1066800 w 1080540"/>
                <a:gd name="connsiteY7" fmla="*/ 158045 h 1758340"/>
                <a:gd name="connsiteX8" fmla="*/ 775854 w 1080540"/>
                <a:gd name="connsiteY8" fmla="*/ 1640481 h 1758340"/>
                <a:gd name="connsiteX9" fmla="*/ 304800 w 1080540"/>
                <a:gd name="connsiteY9" fmla="*/ 1626627 h 1758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80540" h="1758340">
                  <a:moveTo>
                    <a:pt x="304800" y="1626627"/>
                  </a:moveTo>
                  <a:cubicBezTo>
                    <a:pt x="175491" y="1575827"/>
                    <a:pt x="0" y="1425735"/>
                    <a:pt x="0" y="1335681"/>
                  </a:cubicBezTo>
                  <a:cubicBezTo>
                    <a:pt x="0" y="1245627"/>
                    <a:pt x="302491" y="1192518"/>
                    <a:pt x="304800" y="1086300"/>
                  </a:cubicBezTo>
                  <a:cubicBezTo>
                    <a:pt x="307109" y="980082"/>
                    <a:pt x="6927" y="793045"/>
                    <a:pt x="13854" y="698372"/>
                  </a:cubicBezTo>
                  <a:cubicBezTo>
                    <a:pt x="20781" y="603699"/>
                    <a:pt x="344054" y="601390"/>
                    <a:pt x="346363" y="518263"/>
                  </a:cubicBezTo>
                  <a:cubicBezTo>
                    <a:pt x="348672" y="435136"/>
                    <a:pt x="30018" y="278118"/>
                    <a:pt x="27709" y="199609"/>
                  </a:cubicBezTo>
                  <a:cubicBezTo>
                    <a:pt x="25400" y="121100"/>
                    <a:pt x="159327" y="54136"/>
                    <a:pt x="332509" y="47209"/>
                  </a:cubicBezTo>
                  <a:cubicBezTo>
                    <a:pt x="505691" y="40282"/>
                    <a:pt x="992909" y="-107500"/>
                    <a:pt x="1066800" y="158045"/>
                  </a:cubicBezTo>
                  <a:cubicBezTo>
                    <a:pt x="1140691" y="423590"/>
                    <a:pt x="898236" y="1393408"/>
                    <a:pt x="775854" y="1640481"/>
                  </a:cubicBezTo>
                  <a:cubicBezTo>
                    <a:pt x="653472" y="1887554"/>
                    <a:pt x="434109" y="1677427"/>
                    <a:pt x="304800" y="1626627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050" dirty="0">
                <a:latin typeface="Calibri Light" panose="020F0302020204030204" pitchFamily="34" charset="0"/>
              </a:endParaRPr>
            </a:p>
          </p:txBody>
        </p:sp>
        <p:pic>
          <p:nvPicPr>
            <p:cNvPr id="258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4059" y="4447199"/>
              <a:ext cx="2362200" cy="20288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59" name="Freeform 23"/>
            <p:cNvSpPr/>
            <p:nvPr/>
          </p:nvSpPr>
          <p:spPr>
            <a:xfrm>
              <a:off x="638978" y="4032173"/>
              <a:ext cx="341523" cy="462724"/>
            </a:xfrm>
            <a:custGeom>
              <a:avLst/>
              <a:gdLst>
                <a:gd name="connsiteX0" fmla="*/ 341523 w 341523"/>
                <a:gd name="connsiteY0" fmla="*/ 0 h 462724"/>
                <a:gd name="connsiteX1" fmla="*/ 66102 w 341523"/>
                <a:gd name="connsiteY1" fmla="*/ 22034 h 462724"/>
                <a:gd name="connsiteX2" fmla="*/ 11017 w 341523"/>
                <a:gd name="connsiteY2" fmla="*/ 110169 h 462724"/>
                <a:gd name="connsiteX3" fmla="*/ 0 w 341523"/>
                <a:gd name="connsiteY3" fmla="*/ 143220 h 462724"/>
                <a:gd name="connsiteX4" fmla="*/ 22034 w 341523"/>
                <a:gd name="connsiteY4" fmla="*/ 253388 h 462724"/>
                <a:gd name="connsiteX5" fmla="*/ 44068 w 341523"/>
                <a:gd name="connsiteY5" fmla="*/ 286439 h 462724"/>
                <a:gd name="connsiteX6" fmla="*/ 55085 w 341523"/>
                <a:gd name="connsiteY6" fmla="*/ 319490 h 462724"/>
                <a:gd name="connsiteX7" fmla="*/ 88135 w 341523"/>
                <a:gd name="connsiteY7" fmla="*/ 341523 h 462724"/>
                <a:gd name="connsiteX8" fmla="*/ 132203 w 341523"/>
                <a:gd name="connsiteY8" fmla="*/ 407625 h 462724"/>
                <a:gd name="connsiteX9" fmla="*/ 231355 w 341523"/>
                <a:gd name="connsiteY9" fmla="*/ 451692 h 462724"/>
                <a:gd name="connsiteX10" fmla="*/ 286439 w 341523"/>
                <a:gd name="connsiteY10" fmla="*/ 462709 h 46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1523" h="462724">
                  <a:moveTo>
                    <a:pt x="341523" y="0"/>
                  </a:moveTo>
                  <a:cubicBezTo>
                    <a:pt x="249716" y="7345"/>
                    <a:pt x="157277" y="9009"/>
                    <a:pt x="66102" y="22034"/>
                  </a:cubicBezTo>
                  <a:cubicBezTo>
                    <a:pt x="23329" y="28145"/>
                    <a:pt x="20395" y="82036"/>
                    <a:pt x="11017" y="110169"/>
                  </a:cubicBezTo>
                  <a:lnTo>
                    <a:pt x="0" y="143220"/>
                  </a:lnTo>
                  <a:cubicBezTo>
                    <a:pt x="4060" y="171641"/>
                    <a:pt x="6651" y="222622"/>
                    <a:pt x="22034" y="253388"/>
                  </a:cubicBezTo>
                  <a:cubicBezTo>
                    <a:pt x="27956" y="265231"/>
                    <a:pt x="38147" y="274596"/>
                    <a:pt x="44068" y="286439"/>
                  </a:cubicBezTo>
                  <a:cubicBezTo>
                    <a:pt x="49261" y="296826"/>
                    <a:pt x="47830" y="310422"/>
                    <a:pt x="55085" y="319490"/>
                  </a:cubicBezTo>
                  <a:cubicBezTo>
                    <a:pt x="63356" y="329829"/>
                    <a:pt x="77118" y="334179"/>
                    <a:pt x="88135" y="341523"/>
                  </a:cubicBezTo>
                  <a:cubicBezTo>
                    <a:pt x="102824" y="363557"/>
                    <a:pt x="110169" y="392936"/>
                    <a:pt x="132203" y="407625"/>
                  </a:cubicBezTo>
                  <a:cubicBezTo>
                    <a:pt x="175610" y="436562"/>
                    <a:pt x="168424" y="435959"/>
                    <a:pt x="231355" y="451692"/>
                  </a:cubicBezTo>
                  <a:cubicBezTo>
                    <a:pt x="278985" y="463600"/>
                    <a:pt x="260281" y="462709"/>
                    <a:pt x="286439" y="462709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050" dirty="0">
                <a:latin typeface="Calibri Light" panose="020F0302020204030204" pitchFamily="34" charset="0"/>
              </a:endParaRPr>
            </a:p>
          </p:txBody>
        </p:sp>
        <p:pic>
          <p:nvPicPr>
            <p:cNvPr id="260" name="Picture 4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2944" y="2777963"/>
              <a:ext cx="2873039" cy="1687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61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4059" y="3886201"/>
              <a:ext cx="2362200" cy="25384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262" name="Group 26"/>
          <p:cNvGrpSpPr>
            <a:grpSpLocks noChangeAspect="1"/>
          </p:cNvGrpSpPr>
          <p:nvPr/>
        </p:nvGrpSpPr>
        <p:grpSpPr>
          <a:xfrm>
            <a:off x="2504602" y="2498063"/>
            <a:ext cx="700088" cy="793583"/>
            <a:chOff x="422564" y="2777963"/>
            <a:chExt cx="3733800" cy="4232438"/>
          </a:xfrm>
        </p:grpSpPr>
        <p:pic>
          <p:nvPicPr>
            <p:cNvPr id="263" name="Picture 2" descr="http://www.iconhot.com/icon/png/rrze/720/server-multiple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2564" y="3276600"/>
              <a:ext cx="3733800" cy="37338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4" name="Freeform 28"/>
            <p:cNvSpPr/>
            <p:nvPr/>
          </p:nvSpPr>
          <p:spPr>
            <a:xfrm>
              <a:off x="568037" y="4566355"/>
              <a:ext cx="1080540" cy="1758340"/>
            </a:xfrm>
            <a:custGeom>
              <a:avLst/>
              <a:gdLst>
                <a:gd name="connsiteX0" fmla="*/ 304800 w 1080540"/>
                <a:gd name="connsiteY0" fmla="*/ 1626627 h 1758340"/>
                <a:gd name="connsiteX1" fmla="*/ 0 w 1080540"/>
                <a:gd name="connsiteY1" fmla="*/ 1335681 h 1758340"/>
                <a:gd name="connsiteX2" fmla="*/ 304800 w 1080540"/>
                <a:gd name="connsiteY2" fmla="*/ 1086300 h 1758340"/>
                <a:gd name="connsiteX3" fmla="*/ 13854 w 1080540"/>
                <a:gd name="connsiteY3" fmla="*/ 698372 h 1758340"/>
                <a:gd name="connsiteX4" fmla="*/ 346363 w 1080540"/>
                <a:gd name="connsiteY4" fmla="*/ 518263 h 1758340"/>
                <a:gd name="connsiteX5" fmla="*/ 27709 w 1080540"/>
                <a:gd name="connsiteY5" fmla="*/ 199609 h 1758340"/>
                <a:gd name="connsiteX6" fmla="*/ 332509 w 1080540"/>
                <a:gd name="connsiteY6" fmla="*/ 47209 h 1758340"/>
                <a:gd name="connsiteX7" fmla="*/ 1066800 w 1080540"/>
                <a:gd name="connsiteY7" fmla="*/ 158045 h 1758340"/>
                <a:gd name="connsiteX8" fmla="*/ 775854 w 1080540"/>
                <a:gd name="connsiteY8" fmla="*/ 1640481 h 1758340"/>
                <a:gd name="connsiteX9" fmla="*/ 304800 w 1080540"/>
                <a:gd name="connsiteY9" fmla="*/ 1626627 h 1758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80540" h="1758340">
                  <a:moveTo>
                    <a:pt x="304800" y="1626627"/>
                  </a:moveTo>
                  <a:cubicBezTo>
                    <a:pt x="175491" y="1575827"/>
                    <a:pt x="0" y="1425735"/>
                    <a:pt x="0" y="1335681"/>
                  </a:cubicBezTo>
                  <a:cubicBezTo>
                    <a:pt x="0" y="1245627"/>
                    <a:pt x="302491" y="1192518"/>
                    <a:pt x="304800" y="1086300"/>
                  </a:cubicBezTo>
                  <a:cubicBezTo>
                    <a:pt x="307109" y="980082"/>
                    <a:pt x="6927" y="793045"/>
                    <a:pt x="13854" y="698372"/>
                  </a:cubicBezTo>
                  <a:cubicBezTo>
                    <a:pt x="20781" y="603699"/>
                    <a:pt x="344054" y="601390"/>
                    <a:pt x="346363" y="518263"/>
                  </a:cubicBezTo>
                  <a:cubicBezTo>
                    <a:pt x="348672" y="435136"/>
                    <a:pt x="30018" y="278118"/>
                    <a:pt x="27709" y="199609"/>
                  </a:cubicBezTo>
                  <a:cubicBezTo>
                    <a:pt x="25400" y="121100"/>
                    <a:pt x="159327" y="54136"/>
                    <a:pt x="332509" y="47209"/>
                  </a:cubicBezTo>
                  <a:cubicBezTo>
                    <a:pt x="505691" y="40282"/>
                    <a:pt x="992909" y="-107500"/>
                    <a:pt x="1066800" y="158045"/>
                  </a:cubicBezTo>
                  <a:cubicBezTo>
                    <a:pt x="1140691" y="423590"/>
                    <a:pt x="898236" y="1393408"/>
                    <a:pt x="775854" y="1640481"/>
                  </a:cubicBezTo>
                  <a:cubicBezTo>
                    <a:pt x="653472" y="1887554"/>
                    <a:pt x="434109" y="1677427"/>
                    <a:pt x="304800" y="1626627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050" dirty="0">
                <a:latin typeface="Calibri Light" panose="020F0302020204030204" pitchFamily="34" charset="0"/>
              </a:endParaRPr>
            </a:p>
          </p:txBody>
        </p:sp>
        <p:pic>
          <p:nvPicPr>
            <p:cNvPr id="265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4059" y="4447199"/>
              <a:ext cx="2362200" cy="20288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66" name="Freeform 30"/>
            <p:cNvSpPr/>
            <p:nvPr/>
          </p:nvSpPr>
          <p:spPr>
            <a:xfrm>
              <a:off x="638978" y="4032173"/>
              <a:ext cx="341523" cy="462724"/>
            </a:xfrm>
            <a:custGeom>
              <a:avLst/>
              <a:gdLst>
                <a:gd name="connsiteX0" fmla="*/ 341523 w 341523"/>
                <a:gd name="connsiteY0" fmla="*/ 0 h 462724"/>
                <a:gd name="connsiteX1" fmla="*/ 66102 w 341523"/>
                <a:gd name="connsiteY1" fmla="*/ 22034 h 462724"/>
                <a:gd name="connsiteX2" fmla="*/ 11017 w 341523"/>
                <a:gd name="connsiteY2" fmla="*/ 110169 h 462724"/>
                <a:gd name="connsiteX3" fmla="*/ 0 w 341523"/>
                <a:gd name="connsiteY3" fmla="*/ 143220 h 462724"/>
                <a:gd name="connsiteX4" fmla="*/ 22034 w 341523"/>
                <a:gd name="connsiteY4" fmla="*/ 253388 h 462724"/>
                <a:gd name="connsiteX5" fmla="*/ 44068 w 341523"/>
                <a:gd name="connsiteY5" fmla="*/ 286439 h 462724"/>
                <a:gd name="connsiteX6" fmla="*/ 55085 w 341523"/>
                <a:gd name="connsiteY6" fmla="*/ 319490 h 462724"/>
                <a:gd name="connsiteX7" fmla="*/ 88135 w 341523"/>
                <a:gd name="connsiteY7" fmla="*/ 341523 h 462724"/>
                <a:gd name="connsiteX8" fmla="*/ 132203 w 341523"/>
                <a:gd name="connsiteY8" fmla="*/ 407625 h 462724"/>
                <a:gd name="connsiteX9" fmla="*/ 231355 w 341523"/>
                <a:gd name="connsiteY9" fmla="*/ 451692 h 462724"/>
                <a:gd name="connsiteX10" fmla="*/ 286439 w 341523"/>
                <a:gd name="connsiteY10" fmla="*/ 462709 h 46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1523" h="462724">
                  <a:moveTo>
                    <a:pt x="341523" y="0"/>
                  </a:moveTo>
                  <a:cubicBezTo>
                    <a:pt x="249716" y="7345"/>
                    <a:pt x="157277" y="9009"/>
                    <a:pt x="66102" y="22034"/>
                  </a:cubicBezTo>
                  <a:cubicBezTo>
                    <a:pt x="23329" y="28145"/>
                    <a:pt x="20395" y="82036"/>
                    <a:pt x="11017" y="110169"/>
                  </a:cubicBezTo>
                  <a:lnTo>
                    <a:pt x="0" y="143220"/>
                  </a:lnTo>
                  <a:cubicBezTo>
                    <a:pt x="4060" y="171641"/>
                    <a:pt x="6651" y="222622"/>
                    <a:pt x="22034" y="253388"/>
                  </a:cubicBezTo>
                  <a:cubicBezTo>
                    <a:pt x="27956" y="265231"/>
                    <a:pt x="38147" y="274596"/>
                    <a:pt x="44068" y="286439"/>
                  </a:cubicBezTo>
                  <a:cubicBezTo>
                    <a:pt x="49261" y="296826"/>
                    <a:pt x="47830" y="310422"/>
                    <a:pt x="55085" y="319490"/>
                  </a:cubicBezTo>
                  <a:cubicBezTo>
                    <a:pt x="63356" y="329829"/>
                    <a:pt x="77118" y="334179"/>
                    <a:pt x="88135" y="341523"/>
                  </a:cubicBezTo>
                  <a:cubicBezTo>
                    <a:pt x="102824" y="363557"/>
                    <a:pt x="110169" y="392936"/>
                    <a:pt x="132203" y="407625"/>
                  </a:cubicBezTo>
                  <a:cubicBezTo>
                    <a:pt x="175610" y="436562"/>
                    <a:pt x="168424" y="435959"/>
                    <a:pt x="231355" y="451692"/>
                  </a:cubicBezTo>
                  <a:cubicBezTo>
                    <a:pt x="278985" y="463600"/>
                    <a:pt x="260281" y="462709"/>
                    <a:pt x="286439" y="462709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050" dirty="0">
                <a:latin typeface="Calibri Light" panose="020F0302020204030204" pitchFamily="34" charset="0"/>
              </a:endParaRPr>
            </a:p>
          </p:txBody>
        </p:sp>
        <p:pic>
          <p:nvPicPr>
            <p:cNvPr id="267" name="Picture 4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2944" y="2777963"/>
              <a:ext cx="2873039" cy="1687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68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4059" y="3886201"/>
              <a:ext cx="2362200" cy="25384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269" name="Group 33"/>
          <p:cNvGrpSpPr>
            <a:grpSpLocks noChangeAspect="1"/>
          </p:cNvGrpSpPr>
          <p:nvPr/>
        </p:nvGrpSpPr>
        <p:grpSpPr>
          <a:xfrm>
            <a:off x="3221044" y="2843358"/>
            <a:ext cx="700088" cy="793583"/>
            <a:chOff x="422564" y="2777963"/>
            <a:chExt cx="3733800" cy="4232438"/>
          </a:xfrm>
        </p:grpSpPr>
        <p:pic>
          <p:nvPicPr>
            <p:cNvPr id="270" name="Picture 2" descr="http://www.iconhot.com/icon/png/rrze/720/server-multiple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2564" y="3276600"/>
              <a:ext cx="3733800" cy="37338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1" name="Freeform 35"/>
            <p:cNvSpPr/>
            <p:nvPr/>
          </p:nvSpPr>
          <p:spPr>
            <a:xfrm>
              <a:off x="568037" y="4566355"/>
              <a:ext cx="1080540" cy="1758340"/>
            </a:xfrm>
            <a:custGeom>
              <a:avLst/>
              <a:gdLst>
                <a:gd name="connsiteX0" fmla="*/ 304800 w 1080540"/>
                <a:gd name="connsiteY0" fmla="*/ 1626627 h 1758340"/>
                <a:gd name="connsiteX1" fmla="*/ 0 w 1080540"/>
                <a:gd name="connsiteY1" fmla="*/ 1335681 h 1758340"/>
                <a:gd name="connsiteX2" fmla="*/ 304800 w 1080540"/>
                <a:gd name="connsiteY2" fmla="*/ 1086300 h 1758340"/>
                <a:gd name="connsiteX3" fmla="*/ 13854 w 1080540"/>
                <a:gd name="connsiteY3" fmla="*/ 698372 h 1758340"/>
                <a:gd name="connsiteX4" fmla="*/ 346363 w 1080540"/>
                <a:gd name="connsiteY4" fmla="*/ 518263 h 1758340"/>
                <a:gd name="connsiteX5" fmla="*/ 27709 w 1080540"/>
                <a:gd name="connsiteY5" fmla="*/ 199609 h 1758340"/>
                <a:gd name="connsiteX6" fmla="*/ 332509 w 1080540"/>
                <a:gd name="connsiteY6" fmla="*/ 47209 h 1758340"/>
                <a:gd name="connsiteX7" fmla="*/ 1066800 w 1080540"/>
                <a:gd name="connsiteY7" fmla="*/ 158045 h 1758340"/>
                <a:gd name="connsiteX8" fmla="*/ 775854 w 1080540"/>
                <a:gd name="connsiteY8" fmla="*/ 1640481 h 1758340"/>
                <a:gd name="connsiteX9" fmla="*/ 304800 w 1080540"/>
                <a:gd name="connsiteY9" fmla="*/ 1626627 h 1758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80540" h="1758340">
                  <a:moveTo>
                    <a:pt x="304800" y="1626627"/>
                  </a:moveTo>
                  <a:cubicBezTo>
                    <a:pt x="175491" y="1575827"/>
                    <a:pt x="0" y="1425735"/>
                    <a:pt x="0" y="1335681"/>
                  </a:cubicBezTo>
                  <a:cubicBezTo>
                    <a:pt x="0" y="1245627"/>
                    <a:pt x="302491" y="1192518"/>
                    <a:pt x="304800" y="1086300"/>
                  </a:cubicBezTo>
                  <a:cubicBezTo>
                    <a:pt x="307109" y="980082"/>
                    <a:pt x="6927" y="793045"/>
                    <a:pt x="13854" y="698372"/>
                  </a:cubicBezTo>
                  <a:cubicBezTo>
                    <a:pt x="20781" y="603699"/>
                    <a:pt x="344054" y="601390"/>
                    <a:pt x="346363" y="518263"/>
                  </a:cubicBezTo>
                  <a:cubicBezTo>
                    <a:pt x="348672" y="435136"/>
                    <a:pt x="30018" y="278118"/>
                    <a:pt x="27709" y="199609"/>
                  </a:cubicBezTo>
                  <a:cubicBezTo>
                    <a:pt x="25400" y="121100"/>
                    <a:pt x="159327" y="54136"/>
                    <a:pt x="332509" y="47209"/>
                  </a:cubicBezTo>
                  <a:cubicBezTo>
                    <a:pt x="505691" y="40282"/>
                    <a:pt x="992909" y="-107500"/>
                    <a:pt x="1066800" y="158045"/>
                  </a:cubicBezTo>
                  <a:cubicBezTo>
                    <a:pt x="1140691" y="423590"/>
                    <a:pt x="898236" y="1393408"/>
                    <a:pt x="775854" y="1640481"/>
                  </a:cubicBezTo>
                  <a:cubicBezTo>
                    <a:pt x="653472" y="1887554"/>
                    <a:pt x="434109" y="1677427"/>
                    <a:pt x="304800" y="1626627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050" dirty="0">
                <a:latin typeface="Calibri Light" panose="020F0302020204030204" pitchFamily="34" charset="0"/>
              </a:endParaRPr>
            </a:p>
          </p:txBody>
        </p:sp>
        <p:pic>
          <p:nvPicPr>
            <p:cNvPr id="272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4059" y="4447199"/>
              <a:ext cx="2362200" cy="20288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73" name="Freeform 37"/>
            <p:cNvSpPr/>
            <p:nvPr/>
          </p:nvSpPr>
          <p:spPr>
            <a:xfrm>
              <a:off x="638978" y="4032173"/>
              <a:ext cx="341523" cy="462724"/>
            </a:xfrm>
            <a:custGeom>
              <a:avLst/>
              <a:gdLst>
                <a:gd name="connsiteX0" fmla="*/ 341523 w 341523"/>
                <a:gd name="connsiteY0" fmla="*/ 0 h 462724"/>
                <a:gd name="connsiteX1" fmla="*/ 66102 w 341523"/>
                <a:gd name="connsiteY1" fmla="*/ 22034 h 462724"/>
                <a:gd name="connsiteX2" fmla="*/ 11017 w 341523"/>
                <a:gd name="connsiteY2" fmla="*/ 110169 h 462724"/>
                <a:gd name="connsiteX3" fmla="*/ 0 w 341523"/>
                <a:gd name="connsiteY3" fmla="*/ 143220 h 462724"/>
                <a:gd name="connsiteX4" fmla="*/ 22034 w 341523"/>
                <a:gd name="connsiteY4" fmla="*/ 253388 h 462724"/>
                <a:gd name="connsiteX5" fmla="*/ 44068 w 341523"/>
                <a:gd name="connsiteY5" fmla="*/ 286439 h 462724"/>
                <a:gd name="connsiteX6" fmla="*/ 55085 w 341523"/>
                <a:gd name="connsiteY6" fmla="*/ 319490 h 462724"/>
                <a:gd name="connsiteX7" fmla="*/ 88135 w 341523"/>
                <a:gd name="connsiteY7" fmla="*/ 341523 h 462724"/>
                <a:gd name="connsiteX8" fmla="*/ 132203 w 341523"/>
                <a:gd name="connsiteY8" fmla="*/ 407625 h 462724"/>
                <a:gd name="connsiteX9" fmla="*/ 231355 w 341523"/>
                <a:gd name="connsiteY9" fmla="*/ 451692 h 462724"/>
                <a:gd name="connsiteX10" fmla="*/ 286439 w 341523"/>
                <a:gd name="connsiteY10" fmla="*/ 462709 h 46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1523" h="462724">
                  <a:moveTo>
                    <a:pt x="341523" y="0"/>
                  </a:moveTo>
                  <a:cubicBezTo>
                    <a:pt x="249716" y="7345"/>
                    <a:pt x="157277" y="9009"/>
                    <a:pt x="66102" y="22034"/>
                  </a:cubicBezTo>
                  <a:cubicBezTo>
                    <a:pt x="23329" y="28145"/>
                    <a:pt x="20395" y="82036"/>
                    <a:pt x="11017" y="110169"/>
                  </a:cubicBezTo>
                  <a:lnTo>
                    <a:pt x="0" y="143220"/>
                  </a:lnTo>
                  <a:cubicBezTo>
                    <a:pt x="4060" y="171641"/>
                    <a:pt x="6651" y="222622"/>
                    <a:pt x="22034" y="253388"/>
                  </a:cubicBezTo>
                  <a:cubicBezTo>
                    <a:pt x="27956" y="265231"/>
                    <a:pt x="38147" y="274596"/>
                    <a:pt x="44068" y="286439"/>
                  </a:cubicBezTo>
                  <a:cubicBezTo>
                    <a:pt x="49261" y="296826"/>
                    <a:pt x="47830" y="310422"/>
                    <a:pt x="55085" y="319490"/>
                  </a:cubicBezTo>
                  <a:cubicBezTo>
                    <a:pt x="63356" y="329829"/>
                    <a:pt x="77118" y="334179"/>
                    <a:pt x="88135" y="341523"/>
                  </a:cubicBezTo>
                  <a:cubicBezTo>
                    <a:pt x="102824" y="363557"/>
                    <a:pt x="110169" y="392936"/>
                    <a:pt x="132203" y="407625"/>
                  </a:cubicBezTo>
                  <a:cubicBezTo>
                    <a:pt x="175610" y="436562"/>
                    <a:pt x="168424" y="435959"/>
                    <a:pt x="231355" y="451692"/>
                  </a:cubicBezTo>
                  <a:cubicBezTo>
                    <a:pt x="278985" y="463600"/>
                    <a:pt x="260281" y="462709"/>
                    <a:pt x="286439" y="462709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050" dirty="0">
                <a:latin typeface="Calibri Light" panose="020F0302020204030204" pitchFamily="34" charset="0"/>
              </a:endParaRPr>
            </a:p>
          </p:txBody>
        </p:sp>
        <p:pic>
          <p:nvPicPr>
            <p:cNvPr id="274" name="Picture 4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2944" y="2777963"/>
              <a:ext cx="2873039" cy="1687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75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4059" y="3886201"/>
              <a:ext cx="2362200" cy="25384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276" name="Group 40"/>
          <p:cNvGrpSpPr>
            <a:grpSpLocks noChangeAspect="1"/>
          </p:cNvGrpSpPr>
          <p:nvPr/>
        </p:nvGrpSpPr>
        <p:grpSpPr>
          <a:xfrm>
            <a:off x="1383090" y="3847246"/>
            <a:ext cx="700088" cy="793583"/>
            <a:chOff x="422564" y="2777963"/>
            <a:chExt cx="3733800" cy="4232438"/>
          </a:xfrm>
        </p:grpSpPr>
        <p:pic>
          <p:nvPicPr>
            <p:cNvPr id="277" name="Picture 2" descr="http://www.iconhot.com/icon/png/rrze/720/server-multiple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2564" y="3276600"/>
              <a:ext cx="3733800" cy="37338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8" name="Freeform 42"/>
            <p:cNvSpPr/>
            <p:nvPr/>
          </p:nvSpPr>
          <p:spPr>
            <a:xfrm>
              <a:off x="568037" y="4566355"/>
              <a:ext cx="1080540" cy="1758340"/>
            </a:xfrm>
            <a:custGeom>
              <a:avLst/>
              <a:gdLst>
                <a:gd name="connsiteX0" fmla="*/ 304800 w 1080540"/>
                <a:gd name="connsiteY0" fmla="*/ 1626627 h 1758340"/>
                <a:gd name="connsiteX1" fmla="*/ 0 w 1080540"/>
                <a:gd name="connsiteY1" fmla="*/ 1335681 h 1758340"/>
                <a:gd name="connsiteX2" fmla="*/ 304800 w 1080540"/>
                <a:gd name="connsiteY2" fmla="*/ 1086300 h 1758340"/>
                <a:gd name="connsiteX3" fmla="*/ 13854 w 1080540"/>
                <a:gd name="connsiteY3" fmla="*/ 698372 h 1758340"/>
                <a:gd name="connsiteX4" fmla="*/ 346363 w 1080540"/>
                <a:gd name="connsiteY4" fmla="*/ 518263 h 1758340"/>
                <a:gd name="connsiteX5" fmla="*/ 27709 w 1080540"/>
                <a:gd name="connsiteY5" fmla="*/ 199609 h 1758340"/>
                <a:gd name="connsiteX6" fmla="*/ 332509 w 1080540"/>
                <a:gd name="connsiteY6" fmla="*/ 47209 h 1758340"/>
                <a:gd name="connsiteX7" fmla="*/ 1066800 w 1080540"/>
                <a:gd name="connsiteY7" fmla="*/ 158045 h 1758340"/>
                <a:gd name="connsiteX8" fmla="*/ 775854 w 1080540"/>
                <a:gd name="connsiteY8" fmla="*/ 1640481 h 1758340"/>
                <a:gd name="connsiteX9" fmla="*/ 304800 w 1080540"/>
                <a:gd name="connsiteY9" fmla="*/ 1626627 h 1758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80540" h="1758340">
                  <a:moveTo>
                    <a:pt x="304800" y="1626627"/>
                  </a:moveTo>
                  <a:cubicBezTo>
                    <a:pt x="175491" y="1575827"/>
                    <a:pt x="0" y="1425735"/>
                    <a:pt x="0" y="1335681"/>
                  </a:cubicBezTo>
                  <a:cubicBezTo>
                    <a:pt x="0" y="1245627"/>
                    <a:pt x="302491" y="1192518"/>
                    <a:pt x="304800" y="1086300"/>
                  </a:cubicBezTo>
                  <a:cubicBezTo>
                    <a:pt x="307109" y="980082"/>
                    <a:pt x="6927" y="793045"/>
                    <a:pt x="13854" y="698372"/>
                  </a:cubicBezTo>
                  <a:cubicBezTo>
                    <a:pt x="20781" y="603699"/>
                    <a:pt x="344054" y="601390"/>
                    <a:pt x="346363" y="518263"/>
                  </a:cubicBezTo>
                  <a:cubicBezTo>
                    <a:pt x="348672" y="435136"/>
                    <a:pt x="30018" y="278118"/>
                    <a:pt x="27709" y="199609"/>
                  </a:cubicBezTo>
                  <a:cubicBezTo>
                    <a:pt x="25400" y="121100"/>
                    <a:pt x="159327" y="54136"/>
                    <a:pt x="332509" y="47209"/>
                  </a:cubicBezTo>
                  <a:cubicBezTo>
                    <a:pt x="505691" y="40282"/>
                    <a:pt x="992909" y="-107500"/>
                    <a:pt x="1066800" y="158045"/>
                  </a:cubicBezTo>
                  <a:cubicBezTo>
                    <a:pt x="1140691" y="423590"/>
                    <a:pt x="898236" y="1393408"/>
                    <a:pt x="775854" y="1640481"/>
                  </a:cubicBezTo>
                  <a:cubicBezTo>
                    <a:pt x="653472" y="1887554"/>
                    <a:pt x="434109" y="1677427"/>
                    <a:pt x="304800" y="1626627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050" dirty="0">
                <a:latin typeface="Calibri Light" panose="020F0302020204030204" pitchFamily="34" charset="0"/>
              </a:endParaRPr>
            </a:p>
          </p:txBody>
        </p:sp>
        <p:pic>
          <p:nvPicPr>
            <p:cNvPr id="279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4059" y="4447199"/>
              <a:ext cx="2362200" cy="20288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80" name="Freeform 44"/>
            <p:cNvSpPr/>
            <p:nvPr/>
          </p:nvSpPr>
          <p:spPr>
            <a:xfrm>
              <a:off x="638978" y="4032173"/>
              <a:ext cx="341523" cy="462724"/>
            </a:xfrm>
            <a:custGeom>
              <a:avLst/>
              <a:gdLst>
                <a:gd name="connsiteX0" fmla="*/ 341523 w 341523"/>
                <a:gd name="connsiteY0" fmla="*/ 0 h 462724"/>
                <a:gd name="connsiteX1" fmla="*/ 66102 w 341523"/>
                <a:gd name="connsiteY1" fmla="*/ 22034 h 462724"/>
                <a:gd name="connsiteX2" fmla="*/ 11017 w 341523"/>
                <a:gd name="connsiteY2" fmla="*/ 110169 h 462724"/>
                <a:gd name="connsiteX3" fmla="*/ 0 w 341523"/>
                <a:gd name="connsiteY3" fmla="*/ 143220 h 462724"/>
                <a:gd name="connsiteX4" fmla="*/ 22034 w 341523"/>
                <a:gd name="connsiteY4" fmla="*/ 253388 h 462724"/>
                <a:gd name="connsiteX5" fmla="*/ 44068 w 341523"/>
                <a:gd name="connsiteY5" fmla="*/ 286439 h 462724"/>
                <a:gd name="connsiteX6" fmla="*/ 55085 w 341523"/>
                <a:gd name="connsiteY6" fmla="*/ 319490 h 462724"/>
                <a:gd name="connsiteX7" fmla="*/ 88135 w 341523"/>
                <a:gd name="connsiteY7" fmla="*/ 341523 h 462724"/>
                <a:gd name="connsiteX8" fmla="*/ 132203 w 341523"/>
                <a:gd name="connsiteY8" fmla="*/ 407625 h 462724"/>
                <a:gd name="connsiteX9" fmla="*/ 231355 w 341523"/>
                <a:gd name="connsiteY9" fmla="*/ 451692 h 462724"/>
                <a:gd name="connsiteX10" fmla="*/ 286439 w 341523"/>
                <a:gd name="connsiteY10" fmla="*/ 462709 h 46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1523" h="462724">
                  <a:moveTo>
                    <a:pt x="341523" y="0"/>
                  </a:moveTo>
                  <a:cubicBezTo>
                    <a:pt x="249716" y="7345"/>
                    <a:pt x="157277" y="9009"/>
                    <a:pt x="66102" y="22034"/>
                  </a:cubicBezTo>
                  <a:cubicBezTo>
                    <a:pt x="23329" y="28145"/>
                    <a:pt x="20395" y="82036"/>
                    <a:pt x="11017" y="110169"/>
                  </a:cubicBezTo>
                  <a:lnTo>
                    <a:pt x="0" y="143220"/>
                  </a:lnTo>
                  <a:cubicBezTo>
                    <a:pt x="4060" y="171641"/>
                    <a:pt x="6651" y="222622"/>
                    <a:pt x="22034" y="253388"/>
                  </a:cubicBezTo>
                  <a:cubicBezTo>
                    <a:pt x="27956" y="265231"/>
                    <a:pt x="38147" y="274596"/>
                    <a:pt x="44068" y="286439"/>
                  </a:cubicBezTo>
                  <a:cubicBezTo>
                    <a:pt x="49261" y="296826"/>
                    <a:pt x="47830" y="310422"/>
                    <a:pt x="55085" y="319490"/>
                  </a:cubicBezTo>
                  <a:cubicBezTo>
                    <a:pt x="63356" y="329829"/>
                    <a:pt x="77118" y="334179"/>
                    <a:pt x="88135" y="341523"/>
                  </a:cubicBezTo>
                  <a:cubicBezTo>
                    <a:pt x="102824" y="363557"/>
                    <a:pt x="110169" y="392936"/>
                    <a:pt x="132203" y="407625"/>
                  </a:cubicBezTo>
                  <a:cubicBezTo>
                    <a:pt x="175610" y="436562"/>
                    <a:pt x="168424" y="435959"/>
                    <a:pt x="231355" y="451692"/>
                  </a:cubicBezTo>
                  <a:cubicBezTo>
                    <a:pt x="278985" y="463600"/>
                    <a:pt x="260281" y="462709"/>
                    <a:pt x="286439" y="462709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050" dirty="0">
                <a:latin typeface="Calibri Light" panose="020F0302020204030204" pitchFamily="34" charset="0"/>
              </a:endParaRPr>
            </a:p>
          </p:txBody>
        </p:sp>
        <p:pic>
          <p:nvPicPr>
            <p:cNvPr id="281" name="Picture 4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2944" y="2777963"/>
              <a:ext cx="2873039" cy="1687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82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4059" y="3886201"/>
              <a:ext cx="2362200" cy="25384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283" name="Group 47"/>
          <p:cNvGrpSpPr>
            <a:grpSpLocks noChangeAspect="1"/>
          </p:cNvGrpSpPr>
          <p:nvPr/>
        </p:nvGrpSpPr>
        <p:grpSpPr>
          <a:xfrm>
            <a:off x="2183317" y="3943814"/>
            <a:ext cx="700088" cy="793583"/>
            <a:chOff x="422564" y="2777963"/>
            <a:chExt cx="3733800" cy="4232438"/>
          </a:xfrm>
        </p:grpSpPr>
        <p:pic>
          <p:nvPicPr>
            <p:cNvPr id="284" name="Picture 2" descr="http://www.iconhot.com/icon/png/rrze/720/server-multiple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2564" y="3276600"/>
              <a:ext cx="3733800" cy="37338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5" name="Freeform 49"/>
            <p:cNvSpPr/>
            <p:nvPr/>
          </p:nvSpPr>
          <p:spPr>
            <a:xfrm>
              <a:off x="568037" y="4566355"/>
              <a:ext cx="1080540" cy="1758340"/>
            </a:xfrm>
            <a:custGeom>
              <a:avLst/>
              <a:gdLst>
                <a:gd name="connsiteX0" fmla="*/ 304800 w 1080540"/>
                <a:gd name="connsiteY0" fmla="*/ 1626627 h 1758340"/>
                <a:gd name="connsiteX1" fmla="*/ 0 w 1080540"/>
                <a:gd name="connsiteY1" fmla="*/ 1335681 h 1758340"/>
                <a:gd name="connsiteX2" fmla="*/ 304800 w 1080540"/>
                <a:gd name="connsiteY2" fmla="*/ 1086300 h 1758340"/>
                <a:gd name="connsiteX3" fmla="*/ 13854 w 1080540"/>
                <a:gd name="connsiteY3" fmla="*/ 698372 h 1758340"/>
                <a:gd name="connsiteX4" fmla="*/ 346363 w 1080540"/>
                <a:gd name="connsiteY4" fmla="*/ 518263 h 1758340"/>
                <a:gd name="connsiteX5" fmla="*/ 27709 w 1080540"/>
                <a:gd name="connsiteY5" fmla="*/ 199609 h 1758340"/>
                <a:gd name="connsiteX6" fmla="*/ 332509 w 1080540"/>
                <a:gd name="connsiteY6" fmla="*/ 47209 h 1758340"/>
                <a:gd name="connsiteX7" fmla="*/ 1066800 w 1080540"/>
                <a:gd name="connsiteY7" fmla="*/ 158045 h 1758340"/>
                <a:gd name="connsiteX8" fmla="*/ 775854 w 1080540"/>
                <a:gd name="connsiteY8" fmla="*/ 1640481 h 1758340"/>
                <a:gd name="connsiteX9" fmla="*/ 304800 w 1080540"/>
                <a:gd name="connsiteY9" fmla="*/ 1626627 h 1758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80540" h="1758340">
                  <a:moveTo>
                    <a:pt x="304800" y="1626627"/>
                  </a:moveTo>
                  <a:cubicBezTo>
                    <a:pt x="175491" y="1575827"/>
                    <a:pt x="0" y="1425735"/>
                    <a:pt x="0" y="1335681"/>
                  </a:cubicBezTo>
                  <a:cubicBezTo>
                    <a:pt x="0" y="1245627"/>
                    <a:pt x="302491" y="1192518"/>
                    <a:pt x="304800" y="1086300"/>
                  </a:cubicBezTo>
                  <a:cubicBezTo>
                    <a:pt x="307109" y="980082"/>
                    <a:pt x="6927" y="793045"/>
                    <a:pt x="13854" y="698372"/>
                  </a:cubicBezTo>
                  <a:cubicBezTo>
                    <a:pt x="20781" y="603699"/>
                    <a:pt x="344054" y="601390"/>
                    <a:pt x="346363" y="518263"/>
                  </a:cubicBezTo>
                  <a:cubicBezTo>
                    <a:pt x="348672" y="435136"/>
                    <a:pt x="30018" y="278118"/>
                    <a:pt x="27709" y="199609"/>
                  </a:cubicBezTo>
                  <a:cubicBezTo>
                    <a:pt x="25400" y="121100"/>
                    <a:pt x="159327" y="54136"/>
                    <a:pt x="332509" y="47209"/>
                  </a:cubicBezTo>
                  <a:cubicBezTo>
                    <a:pt x="505691" y="40282"/>
                    <a:pt x="992909" y="-107500"/>
                    <a:pt x="1066800" y="158045"/>
                  </a:cubicBezTo>
                  <a:cubicBezTo>
                    <a:pt x="1140691" y="423590"/>
                    <a:pt x="898236" y="1393408"/>
                    <a:pt x="775854" y="1640481"/>
                  </a:cubicBezTo>
                  <a:cubicBezTo>
                    <a:pt x="653472" y="1887554"/>
                    <a:pt x="434109" y="1677427"/>
                    <a:pt x="304800" y="1626627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050" dirty="0">
                <a:latin typeface="Calibri Light" panose="020F0302020204030204" pitchFamily="34" charset="0"/>
              </a:endParaRPr>
            </a:p>
          </p:txBody>
        </p:sp>
        <p:pic>
          <p:nvPicPr>
            <p:cNvPr id="286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4059" y="4447199"/>
              <a:ext cx="2362200" cy="20288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87" name="Freeform 51"/>
            <p:cNvSpPr/>
            <p:nvPr/>
          </p:nvSpPr>
          <p:spPr>
            <a:xfrm>
              <a:off x="638978" y="4032173"/>
              <a:ext cx="341523" cy="462724"/>
            </a:xfrm>
            <a:custGeom>
              <a:avLst/>
              <a:gdLst>
                <a:gd name="connsiteX0" fmla="*/ 341523 w 341523"/>
                <a:gd name="connsiteY0" fmla="*/ 0 h 462724"/>
                <a:gd name="connsiteX1" fmla="*/ 66102 w 341523"/>
                <a:gd name="connsiteY1" fmla="*/ 22034 h 462724"/>
                <a:gd name="connsiteX2" fmla="*/ 11017 w 341523"/>
                <a:gd name="connsiteY2" fmla="*/ 110169 h 462724"/>
                <a:gd name="connsiteX3" fmla="*/ 0 w 341523"/>
                <a:gd name="connsiteY3" fmla="*/ 143220 h 462724"/>
                <a:gd name="connsiteX4" fmla="*/ 22034 w 341523"/>
                <a:gd name="connsiteY4" fmla="*/ 253388 h 462724"/>
                <a:gd name="connsiteX5" fmla="*/ 44068 w 341523"/>
                <a:gd name="connsiteY5" fmla="*/ 286439 h 462724"/>
                <a:gd name="connsiteX6" fmla="*/ 55085 w 341523"/>
                <a:gd name="connsiteY6" fmla="*/ 319490 h 462724"/>
                <a:gd name="connsiteX7" fmla="*/ 88135 w 341523"/>
                <a:gd name="connsiteY7" fmla="*/ 341523 h 462724"/>
                <a:gd name="connsiteX8" fmla="*/ 132203 w 341523"/>
                <a:gd name="connsiteY8" fmla="*/ 407625 h 462724"/>
                <a:gd name="connsiteX9" fmla="*/ 231355 w 341523"/>
                <a:gd name="connsiteY9" fmla="*/ 451692 h 462724"/>
                <a:gd name="connsiteX10" fmla="*/ 286439 w 341523"/>
                <a:gd name="connsiteY10" fmla="*/ 462709 h 46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1523" h="462724">
                  <a:moveTo>
                    <a:pt x="341523" y="0"/>
                  </a:moveTo>
                  <a:cubicBezTo>
                    <a:pt x="249716" y="7345"/>
                    <a:pt x="157277" y="9009"/>
                    <a:pt x="66102" y="22034"/>
                  </a:cubicBezTo>
                  <a:cubicBezTo>
                    <a:pt x="23329" y="28145"/>
                    <a:pt x="20395" y="82036"/>
                    <a:pt x="11017" y="110169"/>
                  </a:cubicBezTo>
                  <a:lnTo>
                    <a:pt x="0" y="143220"/>
                  </a:lnTo>
                  <a:cubicBezTo>
                    <a:pt x="4060" y="171641"/>
                    <a:pt x="6651" y="222622"/>
                    <a:pt x="22034" y="253388"/>
                  </a:cubicBezTo>
                  <a:cubicBezTo>
                    <a:pt x="27956" y="265231"/>
                    <a:pt x="38147" y="274596"/>
                    <a:pt x="44068" y="286439"/>
                  </a:cubicBezTo>
                  <a:cubicBezTo>
                    <a:pt x="49261" y="296826"/>
                    <a:pt x="47830" y="310422"/>
                    <a:pt x="55085" y="319490"/>
                  </a:cubicBezTo>
                  <a:cubicBezTo>
                    <a:pt x="63356" y="329829"/>
                    <a:pt x="77118" y="334179"/>
                    <a:pt x="88135" y="341523"/>
                  </a:cubicBezTo>
                  <a:cubicBezTo>
                    <a:pt x="102824" y="363557"/>
                    <a:pt x="110169" y="392936"/>
                    <a:pt x="132203" y="407625"/>
                  </a:cubicBezTo>
                  <a:cubicBezTo>
                    <a:pt x="175610" y="436562"/>
                    <a:pt x="168424" y="435959"/>
                    <a:pt x="231355" y="451692"/>
                  </a:cubicBezTo>
                  <a:cubicBezTo>
                    <a:pt x="278985" y="463600"/>
                    <a:pt x="260281" y="462709"/>
                    <a:pt x="286439" y="462709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050" dirty="0">
                <a:latin typeface="Calibri Light" panose="020F0302020204030204" pitchFamily="34" charset="0"/>
              </a:endParaRPr>
            </a:p>
          </p:txBody>
        </p:sp>
        <p:pic>
          <p:nvPicPr>
            <p:cNvPr id="288" name="Picture 4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2944" y="2777963"/>
              <a:ext cx="2873039" cy="1687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89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4059" y="3886201"/>
              <a:ext cx="2362200" cy="25384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290" name="Group 54"/>
          <p:cNvGrpSpPr>
            <a:grpSpLocks noChangeAspect="1"/>
          </p:cNvGrpSpPr>
          <p:nvPr/>
        </p:nvGrpSpPr>
        <p:grpSpPr>
          <a:xfrm>
            <a:off x="3189787" y="3899131"/>
            <a:ext cx="700088" cy="793583"/>
            <a:chOff x="422564" y="2777963"/>
            <a:chExt cx="3733800" cy="4232438"/>
          </a:xfrm>
        </p:grpSpPr>
        <p:pic>
          <p:nvPicPr>
            <p:cNvPr id="291" name="Picture 2" descr="http://www.iconhot.com/icon/png/rrze/720/server-multiple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2564" y="3276600"/>
              <a:ext cx="3733800" cy="37338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2" name="Freeform 56"/>
            <p:cNvSpPr/>
            <p:nvPr/>
          </p:nvSpPr>
          <p:spPr>
            <a:xfrm>
              <a:off x="568037" y="4566355"/>
              <a:ext cx="1080540" cy="1758340"/>
            </a:xfrm>
            <a:custGeom>
              <a:avLst/>
              <a:gdLst>
                <a:gd name="connsiteX0" fmla="*/ 304800 w 1080540"/>
                <a:gd name="connsiteY0" fmla="*/ 1626627 h 1758340"/>
                <a:gd name="connsiteX1" fmla="*/ 0 w 1080540"/>
                <a:gd name="connsiteY1" fmla="*/ 1335681 h 1758340"/>
                <a:gd name="connsiteX2" fmla="*/ 304800 w 1080540"/>
                <a:gd name="connsiteY2" fmla="*/ 1086300 h 1758340"/>
                <a:gd name="connsiteX3" fmla="*/ 13854 w 1080540"/>
                <a:gd name="connsiteY3" fmla="*/ 698372 h 1758340"/>
                <a:gd name="connsiteX4" fmla="*/ 346363 w 1080540"/>
                <a:gd name="connsiteY4" fmla="*/ 518263 h 1758340"/>
                <a:gd name="connsiteX5" fmla="*/ 27709 w 1080540"/>
                <a:gd name="connsiteY5" fmla="*/ 199609 h 1758340"/>
                <a:gd name="connsiteX6" fmla="*/ 332509 w 1080540"/>
                <a:gd name="connsiteY6" fmla="*/ 47209 h 1758340"/>
                <a:gd name="connsiteX7" fmla="*/ 1066800 w 1080540"/>
                <a:gd name="connsiteY7" fmla="*/ 158045 h 1758340"/>
                <a:gd name="connsiteX8" fmla="*/ 775854 w 1080540"/>
                <a:gd name="connsiteY8" fmla="*/ 1640481 h 1758340"/>
                <a:gd name="connsiteX9" fmla="*/ 304800 w 1080540"/>
                <a:gd name="connsiteY9" fmla="*/ 1626627 h 1758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80540" h="1758340">
                  <a:moveTo>
                    <a:pt x="304800" y="1626627"/>
                  </a:moveTo>
                  <a:cubicBezTo>
                    <a:pt x="175491" y="1575827"/>
                    <a:pt x="0" y="1425735"/>
                    <a:pt x="0" y="1335681"/>
                  </a:cubicBezTo>
                  <a:cubicBezTo>
                    <a:pt x="0" y="1245627"/>
                    <a:pt x="302491" y="1192518"/>
                    <a:pt x="304800" y="1086300"/>
                  </a:cubicBezTo>
                  <a:cubicBezTo>
                    <a:pt x="307109" y="980082"/>
                    <a:pt x="6927" y="793045"/>
                    <a:pt x="13854" y="698372"/>
                  </a:cubicBezTo>
                  <a:cubicBezTo>
                    <a:pt x="20781" y="603699"/>
                    <a:pt x="344054" y="601390"/>
                    <a:pt x="346363" y="518263"/>
                  </a:cubicBezTo>
                  <a:cubicBezTo>
                    <a:pt x="348672" y="435136"/>
                    <a:pt x="30018" y="278118"/>
                    <a:pt x="27709" y="199609"/>
                  </a:cubicBezTo>
                  <a:cubicBezTo>
                    <a:pt x="25400" y="121100"/>
                    <a:pt x="159327" y="54136"/>
                    <a:pt x="332509" y="47209"/>
                  </a:cubicBezTo>
                  <a:cubicBezTo>
                    <a:pt x="505691" y="40282"/>
                    <a:pt x="992909" y="-107500"/>
                    <a:pt x="1066800" y="158045"/>
                  </a:cubicBezTo>
                  <a:cubicBezTo>
                    <a:pt x="1140691" y="423590"/>
                    <a:pt x="898236" y="1393408"/>
                    <a:pt x="775854" y="1640481"/>
                  </a:cubicBezTo>
                  <a:cubicBezTo>
                    <a:pt x="653472" y="1887554"/>
                    <a:pt x="434109" y="1677427"/>
                    <a:pt x="304800" y="1626627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050" dirty="0">
                <a:latin typeface="Calibri Light" panose="020F0302020204030204" pitchFamily="34" charset="0"/>
              </a:endParaRPr>
            </a:p>
          </p:txBody>
        </p:sp>
        <p:pic>
          <p:nvPicPr>
            <p:cNvPr id="293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4059" y="4447199"/>
              <a:ext cx="2362200" cy="20288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94" name="Freeform 58"/>
            <p:cNvSpPr/>
            <p:nvPr/>
          </p:nvSpPr>
          <p:spPr>
            <a:xfrm>
              <a:off x="638978" y="4032173"/>
              <a:ext cx="341523" cy="462724"/>
            </a:xfrm>
            <a:custGeom>
              <a:avLst/>
              <a:gdLst>
                <a:gd name="connsiteX0" fmla="*/ 341523 w 341523"/>
                <a:gd name="connsiteY0" fmla="*/ 0 h 462724"/>
                <a:gd name="connsiteX1" fmla="*/ 66102 w 341523"/>
                <a:gd name="connsiteY1" fmla="*/ 22034 h 462724"/>
                <a:gd name="connsiteX2" fmla="*/ 11017 w 341523"/>
                <a:gd name="connsiteY2" fmla="*/ 110169 h 462724"/>
                <a:gd name="connsiteX3" fmla="*/ 0 w 341523"/>
                <a:gd name="connsiteY3" fmla="*/ 143220 h 462724"/>
                <a:gd name="connsiteX4" fmla="*/ 22034 w 341523"/>
                <a:gd name="connsiteY4" fmla="*/ 253388 h 462724"/>
                <a:gd name="connsiteX5" fmla="*/ 44068 w 341523"/>
                <a:gd name="connsiteY5" fmla="*/ 286439 h 462724"/>
                <a:gd name="connsiteX6" fmla="*/ 55085 w 341523"/>
                <a:gd name="connsiteY6" fmla="*/ 319490 h 462724"/>
                <a:gd name="connsiteX7" fmla="*/ 88135 w 341523"/>
                <a:gd name="connsiteY7" fmla="*/ 341523 h 462724"/>
                <a:gd name="connsiteX8" fmla="*/ 132203 w 341523"/>
                <a:gd name="connsiteY8" fmla="*/ 407625 h 462724"/>
                <a:gd name="connsiteX9" fmla="*/ 231355 w 341523"/>
                <a:gd name="connsiteY9" fmla="*/ 451692 h 462724"/>
                <a:gd name="connsiteX10" fmla="*/ 286439 w 341523"/>
                <a:gd name="connsiteY10" fmla="*/ 462709 h 46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1523" h="462724">
                  <a:moveTo>
                    <a:pt x="341523" y="0"/>
                  </a:moveTo>
                  <a:cubicBezTo>
                    <a:pt x="249716" y="7345"/>
                    <a:pt x="157277" y="9009"/>
                    <a:pt x="66102" y="22034"/>
                  </a:cubicBezTo>
                  <a:cubicBezTo>
                    <a:pt x="23329" y="28145"/>
                    <a:pt x="20395" y="82036"/>
                    <a:pt x="11017" y="110169"/>
                  </a:cubicBezTo>
                  <a:lnTo>
                    <a:pt x="0" y="143220"/>
                  </a:lnTo>
                  <a:cubicBezTo>
                    <a:pt x="4060" y="171641"/>
                    <a:pt x="6651" y="222622"/>
                    <a:pt x="22034" y="253388"/>
                  </a:cubicBezTo>
                  <a:cubicBezTo>
                    <a:pt x="27956" y="265231"/>
                    <a:pt x="38147" y="274596"/>
                    <a:pt x="44068" y="286439"/>
                  </a:cubicBezTo>
                  <a:cubicBezTo>
                    <a:pt x="49261" y="296826"/>
                    <a:pt x="47830" y="310422"/>
                    <a:pt x="55085" y="319490"/>
                  </a:cubicBezTo>
                  <a:cubicBezTo>
                    <a:pt x="63356" y="329829"/>
                    <a:pt x="77118" y="334179"/>
                    <a:pt x="88135" y="341523"/>
                  </a:cubicBezTo>
                  <a:cubicBezTo>
                    <a:pt x="102824" y="363557"/>
                    <a:pt x="110169" y="392936"/>
                    <a:pt x="132203" y="407625"/>
                  </a:cubicBezTo>
                  <a:cubicBezTo>
                    <a:pt x="175610" y="436562"/>
                    <a:pt x="168424" y="435959"/>
                    <a:pt x="231355" y="451692"/>
                  </a:cubicBezTo>
                  <a:cubicBezTo>
                    <a:pt x="278985" y="463600"/>
                    <a:pt x="260281" y="462709"/>
                    <a:pt x="286439" y="462709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050" dirty="0">
                <a:latin typeface="Calibri Light" panose="020F0302020204030204" pitchFamily="34" charset="0"/>
              </a:endParaRPr>
            </a:p>
          </p:txBody>
        </p:sp>
        <p:pic>
          <p:nvPicPr>
            <p:cNvPr id="295" name="Picture 4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2944" y="2777963"/>
              <a:ext cx="2873039" cy="1687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96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4059" y="3886201"/>
              <a:ext cx="2362200" cy="25384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297" name="Group 61"/>
          <p:cNvGrpSpPr>
            <a:grpSpLocks noChangeAspect="1"/>
          </p:cNvGrpSpPr>
          <p:nvPr/>
        </p:nvGrpSpPr>
        <p:grpSpPr>
          <a:xfrm>
            <a:off x="2742776" y="3510139"/>
            <a:ext cx="700088" cy="793583"/>
            <a:chOff x="422564" y="2777963"/>
            <a:chExt cx="3733800" cy="4232438"/>
          </a:xfrm>
        </p:grpSpPr>
        <p:pic>
          <p:nvPicPr>
            <p:cNvPr id="298" name="Picture 2" descr="http://www.iconhot.com/icon/png/rrze/720/server-multiple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2564" y="3276600"/>
              <a:ext cx="3733800" cy="37338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9" name="Freeform 63"/>
            <p:cNvSpPr/>
            <p:nvPr/>
          </p:nvSpPr>
          <p:spPr>
            <a:xfrm>
              <a:off x="568037" y="4566355"/>
              <a:ext cx="1080540" cy="1758340"/>
            </a:xfrm>
            <a:custGeom>
              <a:avLst/>
              <a:gdLst>
                <a:gd name="connsiteX0" fmla="*/ 304800 w 1080540"/>
                <a:gd name="connsiteY0" fmla="*/ 1626627 h 1758340"/>
                <a:gd name="connsiteX1" fmla="*/ 0 w 1080540"/>
                <a:gd name="connsiteY1" fmla="*/ 1335681 h 1758340"/>
                <a:gd name="connsiteX2" fmla="*/ 304800 w 1080540"/>
                <a:gd name="connsiteY2" fmla="*/ 1086300 h 1758340"/>
                <a:gd name="connsiteX3" fmla="*/ 13854 w 1080540"/>
                <a:gd name="connsiteY3" fmla="*/ 698372 h 1758340"/>
                <a:gd name="connsiteX4" fmla="*/ 346363 w 1080540"/>
                <a:gd name="connsiteY4" fmla="*/ 518263 h 1758340"/>
                <a:gd name="connsiteX5" fmla="*/ 27709 w 1080540"/>
                <a:gd name="connsiteY5" fmla="*/ 199609 h 1758340"/>
                <a:gd name="connsiteX6" fmla="*/ 332509 w 1080540"/>
                <a:gd name="connsiteY6" fmla="*/ 47209 h 1758340"/>
                <a:gd name="connsiteX7" fmla="*/ 1066800 w 1080540"/>
                <a:gd name="connsiteY7" fmla="*/ 158045 h 1758340"/>
                <a:gd name="connsiteX8" fmla="*/ 775854 w 1080540"/>
                <a:gd name="connsiteY8" fmla="*/ 1640481 h 1758340"/>
                <a:gd name="connsiteX9" fmla="*/ 304800 w 1080540"/>
                <a:gd name="connsiteY9" fmla="*/ 1626627 h 1758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80540" h="1758340">
                  <a:moveTo>
                    <a:pt x="304800" y="1626627"/>
                  </a:moveTo>
                  <a:cubicBezTo>
                    <a:pt x="175491" y="1575827"/>
                    <a:pt x="0" y="1425735"/>
                    <a:pt x="0" y="1335681"/>
                  </a:cubicBezTo>
                  <a:cubicBezTo>
                    <a:pt x="0" y="1245627"/>
                    <a:pt x="302491" y="1192518"/>
                    <a:pt x="304800" y="1086300"/>
                  </a:cubicBezTo>
                  <a:cubicBezTo>
                    <a:pt x="307109" y="980082"/>
                    <a:pt x="6927" y="793045"/>
                    <a:pt x="13854" y="698372"/>
                  </a:cubicBezTo>
                  <a:cubicBezTo>
                    <a:pt x="20781" y="603699"/>
                    <a:pt x="344054" y="601390"/>
                    <a:pt x="346363" y="518263"/>
                  </a:cubicBezTo>
                  <a:cubicBezTo>
                    <a:pt x="348672" y="435136"/>
                    <a:pt x="30018" y="278118"/>
                    <a:pt x="27709" y="199609"/>
                  </a:cubicBezTo>
                  <a:cubicBezTo>
                    <a:pt x="25400" y="121100"/>
                    <a:pt x="159327" y="54136"/>
                    <a:pt x="332509" y="47209"/>
                  </a:cubicBezTo>
                  <a:cubicBezTo>
                    <a:pt x="505691" y="40282"/>
                    <a:pt x="992909" y="-107500"/>
                    <a:pt x="1066800" y="158045"/>
                  </a:cubicBezTo>
                  <a:cubicBezTo>
                    <a:pt x="1140691" y="423590"/>
                    <a:pt x="898236" y="1393408"/>
                    <a:pt x="775854" y="1640481"/>
                  </a:cubicBezTo>
                  <a:cubicBezTo>
                    <a:pt x="653472" y="1887554"/>
                    <a:pt x="434109" y="1677427"/>
                    <a:pt x="304800" y="1626627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050" dirty="0">
                <a:latin typeface="Calibri Light" panose="020F0302020204030204" pitchFamily="34" charset="0"/>
              </a:endParaRPr>
            </a:p>
          </p:txBody>
        </p:sp>
        <p:pic>
          <p:nvPicPr>
            <p:cNvPr id="300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4059" y="4447199"/>
              <a:ext cx="2362200" cy="20288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01" name="Freeform 65"/>
            <p:cNvSpPr/>
            <p:nvPr/>
          </p:nvSpPr>
          <p:spPr>
            <a:xfrm>
              <a:off x="638978" y="4032173"/>
              <a:ext cx="341523" cy="462724"/>
            </a:xfrm>
            <a:custGeom>
              <a:avLst/>
              <a:gdLst>
                <a:gd name="connsiteX0" fmla="*/ 341523 w 341523"/>
                <a:gd name="connsiteY0" fmla="*/ 0 h 462724"/>
                <a:gd name="connsiteX1" fmla="*/ 66102 w 341523"/>
                <a:gd name="connsiteY1" fmla="*/ 22034 h 462724"/>
                <a:gd name="connsiteX2" fmla="*/ 11017 w 341523"/>
                <a:gd name="connsiteY2" fmla="*/ 110169 h 462724"/>
                <a:gd name="connsiteX3" fmla="*/ 0 w 341523"/>
                <a:gd name="connsiteY3" fmla="*/ 143220 h 462724"/>
                <a:gd name="connsiteX4" fmla="*/ 22034 w 341523"/>
                <a:gd name="connsiteY4" fmla="*/ 253388 h 462724"/>
                <a:gd name="connsiteX5" fmla="*/ 44068 w 341523"/>
                <a:gd name="connsiteY5" fmla="*/ 286439 h 462724"/>
                <a:gd name="connsiteX6" fmla="*/ 55085 w 341523"/>
                <a:gd name="connsiteY6" fmla="*/ 319490 h 462724"/>
                <a:gd name="connsiteX7" fmla="*/ 88135 w 341523"/>
                <a:gd name="connsiteY7" fmla="*/ 341523 h 462724"/>
                <a:gd name="connsiteX8" fmla="*/ 132203 w 341523"/>
                <a:gd name="connsiteY8" fmla="*/ 407625 h 462724"/>
                <a:gd name="connsiteX9" fmla="*/ 231355 w 341523"/>
                <a:gd name="connsiteY9" fmla="*/ 451692 h 462724"/>
                <a:gd name="connsiteX10" fmla="*/ 286439 w 341523"/>
                <a:gd name="connsiteY10" fmla="*/ 462709 h 46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1523" h="462724">
                  <a:moveTo>
                    <a:pt x="341523" y="0"/>
                  </a:moveTo>
                  <a:cubicBezTo>
                    <a:pt x="249716" y="7345"/>
                    <a:pt x="157277" y="9009"/>
                    <a:pt x="66102" y="22034"/>
                  </a:cubicBezTo>
                  <a:cubicBezTo>
                    <a:pt x="23329" y="28145"/>
                    <a:pt x="20395" y="82036"/>
                    <a:pt x="11017" y="110169"/>
                  </a:cubicBezTo>
                  <a:lnTo>
                    <a:pt x="0" y="143220"/>
                  </a:lnTo>
                  <a:cubicBezTo>
                    <a:pt x="4060" y="171641"/>
                    <a:pt x="6651" y="222622"/>
                    <a:pt x="22034" y="253388"/>
                  </a:cubicBezTo>
                  <a:cubicBezTo>
                    <a:pt x="27956" y="265231"/>
                    <a:pt x="38147" y="274596"/>
                    <a:pt x="44068" y="286439"/>
                  </a:cubicBezTo>
                  <a:cubicBezTo>
                    <a:pt x="49261" y="296826"/>
                    <a:pt x="47830" y="310422"/>
                    <a:pt x="55085" y="319490"/>
                  </a:cubicBezTo>
                  <a:cubicBezTo>
                    <a:pt x="63356" y="329829"/>
                    <a:pt x="77118" y="334179"/>
                    <a:pt x="88135" y="341523"/>
                  </a:cubicBezTo>
                  <a:cubicBezTo>
                    <a:pt x="102824" y="363557"/>
                    <a:pt x="110169" y="392936"/>
                    <a:pt x="132203" y="407625"/>
                  </a:cubicBezTo>
                  <a:cubicBezTo>
                    <a:pt x="175610" y="436562"/>
                    <a:pt x="168424" y="435959"/>
                    <a:pt x="231355" y="451692"/>
                  </a:cubicBezTo>
                  <a:cubicBezTo>
                    <a:pt x="278985" y="463600"/>
                    <a:pt x="260281" y="462709"/>
                    <a:pt x="286439" y="462709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050" dirty="0">
                <a:latin typeface="Calibri Light" panose="020F0302020204030204" pitchFamily="34" charset="0"/>
              </a:endParaRPr>
            </a:p>
          </p:txBody>
        </p:sp>
        <p:pic>
          <p:nvPicPr>
            <p:cNvPr id="302" name="Picture 4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2944" y="2777963"/>
              <a:ext cx="2873039" cy="1687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03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4059" y="3886201"/>
              <a:ext cx="2362200" cy="25384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304" name="Group 68"/>
          <p:cNvGrpSpPr>
            <a:grpSpLocks noChangeAspect="1"/>
          </p:cNvGrpSpPr>
          <p:nvPr/>
        </p:nvGrpSpPr>
        <p:grpSpPr>
          <a:xfrm>
            <a:off x="1972948" y="3218203"/>
            <a:ext cx="700088" cy="793583"/>
            <a:chOff x="422564" y="2777963"/>
            <a:chExt cx="3733800" cy="4232438"/>
          </a:xfrm>
        </p:grpSpPr>
        <p:pic>
          <p:nvPicPr>
            <p:cNvPr id="305" name="Picture 2" descr="http://www.iconhot.com/icon/png/rrze/720/server-multiple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2564" y="3276600"/>
              <a:ext cx="3733800" cy="37338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6" name="Freeform 70"/>
            <p:cNvSpPr/>
            <p:nvPr/>
          </p:nvSpPr>
          <p:spPr>
            <a:xfrm>
              <a:off x="568037" y="4566355"/>
              <a:ext cx="1080540" cy="1758340"/>
            </a:xfrm>
            <a:custGeom>
              <a:avLst/>
              <a:gdLst>
                <a:gd name="connsiteX0" fmla="*/ 304800 w 1080540"/>
                <a:gd name="connsiteY0" fmla="*/ 1626627 h 1758340"/>
                <a:gd name="connsiteX1" fmla="*/ 0 w 1080540"/>
                <a:gd name="connsiteY1" fmla="*/ 1335681 h 1758340"/>
                <a:gd name="connsiteX2" fmla="*/ 304800 w 1080540"/>
                <a:gd name="connsiteY2" fmla="*/ 1086300 h 1758340"/>
                <a:gd name="connsiteX3" fmla="*/ 13854 w 1080540"/>
                <a:gd name="connsiteY3" fmla="*/ 698372 h 1758340"/>
                <a:gd name="connsiteX4" fmla="*/ 346363 w 1080540"/>
                <a:gd name="connsiteY4" fmla="*/ 518263 h 1758340"/>
                <a:gd name="connsiteX5" fmla="*/ 27709 w 1080540"/>
                <a:gd name="connsiteY5" fmla="*/ 199609 h 1758340"/>
                <a:gd name="connsiteX6" fmla="*/ 332509 w 1080540"/>
                <a:gd name="connsiteY6" fmla="*/ 47209 h 1758340"/>
                <a:gd name="connsiteX7" fmla="*/ 1066800 w 1080540"/>
                <a:gd name="connsiteY7" fmla="*/ 158045 h 1758340"/>
                <a:gd name="connsiteX8" fmla="*/ 775854 w 1080540"/>
                <a:gd name="connsiteY8" fmla="*/ 1640481 h 1758340"/>
                <a:gd name="connsiteX9" fmla="*/ 304800 w 1080540"/>
                <a:gd name="connsiteY9" fmla="*/ 1626627 h 1758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80540" h="1758340">
                  <a:moveTo>
                    <a:pt x="304800" y="1626627"/>
                  </a:moveTo>
                  <a:cubicBezTo>
                    <a:pt x="175491" y="1575827"/>
                    <a:pt x="0" y="1425735"/>
                    <a:pt x="0" y="1335681"/>
                  </a:cubicBezTo>
                  <a:cubicBezTo>
                    <a:pt x="0" y="1245627"/>
                    <a:pt x="302491" y="1192518"/>
                    <a:pt x="304800" y="1086300"/>
                  </a:cubicBezTo>
                  <a:cubicBezTo>
                    <a:pt x="307109" y="980082"/>
                    <a:pt x="6927" y="793045"/>
                    <a:pt x="13854" y="698372"/>
                  </a:cubicBezTo>
                  <a:cubicBezTo>
                    <a:pt x="20781" y="603699"/>
                    <a:pt x="344054" y="601390"/>
                    <a:pt x="346363" y="518263"/>
                  </a:cubicBezTo>
                  <a:cubicBezTo>
                    <a:pt x="348672" y="435136"/>
                    <a:pt x="30018" y="278118"/>
                    <a:pt x="27709" y="199609"/>
                  </a:cubicBezTo>
                  <a:cubicBezTo>
                    <a:pt x="25400" y="121100"/>
                    <a:pt x="159327" y="54136"/>
                    <a:pt x="332509" y="47209"/>
                  </a:cubicBezTo>
                  <a:cubicBezTo>
                    <a:pt x="505691" y="40282"/>
                    <a:pt x="992909" y="-107500"/>
                    <a:pt x="1066800" y="158045"/>
                  </a:cubicBezTo>
                  <a:cubicBezTo>
                    <a:pt x="1140691" y="423590"/>
                    <a:pt x="898236" y="1393408"/>
                    <a:pt x="775854" y="1640481"/>
                  </a:cubicBezTo>
                  <a:cubicBezTo>
                    <a:pt x="653472" y="1887554"/>
                    <a:pt x="434109" y="1677427"/>
                    <a:pt x="304800" y="1626627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050" dirty="0">
                <a:latin typeface="Calibri Light" panose="020F0302020204030204" pitchFamily="34" charset="0"/>
              </a:endParaRPr>
            </a:p>
          </p:txBody>
        </p:sp>
        <p:pic>
          <p:nvPicPr>
            <p:cNvPr id="307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4059" y="4447199"/>
              <a:ext cx="2362200" cy="20288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08" name="Freeform 72"/>
            <p:cNvSpPr/>
            <p:nvPr/>
          </p:nvSpPr>
          <p:spPr>
            <a:xfrm>
              <a:off x="638978" y="4032173"/>
              <a:ext cx="341523" cy="462724"/>
            </a:xfrm>
            <a:custGeom>
              <a:avLst/>
              <a:gdLst>
                <a:gd name="connsiteX0" fmla="*/ 341523 w 341523"/>
                <a:gd name="connsiteY0" fmla="*/ 0 h 462724"/>
                <a:gd name="connsiteX1" fmla="*/ 66102 w 341523"/>
                <a:gd name="connsiteY1" fmla="*/ 22034 h 462724"/>
                <a:gd name="connsiteX2" fmla="*/ 11017 w 341523"/>
                <a:gd name="connsiteY2" fmla="*/ 110169 h 462724"/>
                <a:gd name="connsiteX3" fmla="*/ 0 w 341523"/>
                <a:gd name="connsiteY3" fmla="*/ 143220 h 462724"/>
                <a:gd name="connsiteX4" fmla="*/ 22034 w 341523"/>
                <a:gd name="connsiteY4" fmla="*/ 253388 h 462724"/>
                <a:gd name="connsiteX5" fmla="*/ 44068 w 341523"/>
                <a:gd name="connsiteY5" fmla="*/ 286439 h 462724"/>
                <a:gd name="connsiteX6" fmla="*/ 55085 w 341523"/>
                <a:gd name="connsiteY6" fmla="*/ 319490 h 462724"/>
                <a:gd name="connsiteX7" fmla="*/ 88135 w 341523"/>
                <a:gd name="connsiteY7" fmla="*/ 341523 h 462724"/>
                <a:gd name="connsiteX8" fmla="*/ 132203 w 341523"/>
                <a:gd name="connsiteY8" fmla="*/ 407625 h 462724"/>
                <a:gd name="connsiteX9" fmla="*/ 231355 w 341523"/>
                <a:gd name="connsiteY9" fmla="*/ 451692 h 462724"/>
                <a:gd name="connsiteX10" fmla="*/ 286439 w 341523"/>
                <a:gd name="connsiteY10" fmla="*/ 462709 h 46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1523" h="462724">
                  <a:moveTo>
                    <a:pt x="341523" y="0"/>
                  </a:moveTo>
                  <a:cubicBezTo>
                    <a:pt x="249716" y="7345"/>
                    <a:pt x="157277" y="9009"/>
                    <a:pt x="66102" y="22034"/>
                  </a:cubicBezTo>
                  <a:cubicBezTo>
                    <a:pt x="23329" y="28145"/>
                    <a:pt x="20395" y="82036"/>
                    <a:pt x="11017" y="110169"/>
                  </a:cubicBezTo>
                  <a:lnTo>
                    <a:pt x="0" y="143220"/>
                  </a:lnTo>
                  <a:cubicBezTo>
                    <a:pt x="4060" y="171641"/>
                    <a:pt x="6651" y="222622"/>
                    <a:pt x="22034" y="253388"/>
                  </a:cubicBezTo>
                  <a:cubicBezTo>
                    <a:pt x="27956" y="265231"/>
                    <a:pt x="38147" y="274596"/>
                    <a:pt x="44068" y="286439"/>
                  </a:cubicBezTo>
                  <a:cubicBezTo>
                    <a:pt x="49261" y="296826"/>
                    <a:pt x="47830" y="310422"/>
                    <a:pt x="55085" y="319490"/>
                  </a:cubicBezTo>
                  <a:cubicBezTo>
                    <a:pt x="63356" y="329829"/>
                    <a:pt x="77118" y="334179"/>
                    <a:pt x="88135" y="341523"/>
                  </a:cubicBezTo>
                  <a:cubicBezTo>
                    <a:pt x="102824" y="363557"/>
                    <a:pt x="110169" y="392936"/>
                    <a:pt x="132203" y="407625"/>
                  </a:cubicBezTo>
                  <a:cubicBezTo>
                    <a:pt x="175610" y="436562"/>
                    <a:pt x="168424" y="435959"/>
                    <a:pt x="231355" y="451692"/>
                  </a:cubicBezTo>
                  <a:cubicBezTo>
                    <a:pt x="278985" y="463600"/>
                    <a:pt x="260281" y="462709"/>
                    <a:pt x="286439" y="462709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050" dirty="0">
                <a:latin typeface="Calibri Light" panose="020F0302020204030204" pitchFamily="34" charset="0"/>
              </a:endParaRPr>
            </a:p>
          </p:txBody>
        </p:sp>
        <p:pic>
          <p:nvPicPr>
            <p:cNvPr id="309" name="Picture 4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2944" y="2777963"/>
              <a:ext cx="2873039" cy="1687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10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4059" y="3886201"/>
              <a:ext cx="2362200" cy="25384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311" name="Group 75"/>
          <p:cNvGrpSpPr>
            <a:grpSpLocks noChangeAspect="1"/>
          </p:cNvGrpSpPr>
          <p:nvPr/>
        </p:nvGrpSpPr>
        <p:grpSpPr>
          <a:xfrm>
            <a:off x="1949105" y="2289808"/>
            <a:ext cx="700088" cy="793583"/>
            <a:chOff x="422564" y="2777963"/>
            <a:chExt cx="3733800" cy="4232438"/>
          </a:xfrm>
        </p:grpSpPr>
        <p:pic>
          <p:nvPicPr>
            <p:cNvPr id="312" name="Picture 2" descr="http://www.iconhot.com/icon/png/rrze/720/server-multiple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2564" y="3276600"/>
              <a:ext cx="3733800" cy="37338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3" name="Freeform 77"/>
            <p:cNvSpPr/>
            <p:nvPr/>
          </p:nvSpPr>
          <p:spPr>
            <a:xfrm>
              <a:off x="568037" y="4566355"/>
              <a:ext cx="1080540" cy="1758340"/>
            </a:xfrm>
            <a:custGeom>
              <a:avLst/>
              <a:gdLst>
                <a:gd name="connsiteX0" fmla="*/ 304800 w 1080540"/>
                <a:gd name="connsiteY0" fmla="*/ 1626627 h 1758340"/>
                <a:gd name="connsiteX1" fmla="*/ 0 w 1080540"/>
                <a:gd name="connsiteY1" fmla="*/ 1335681 h 1758340"/>
                <a:gd name="connsiteX2" fmla="*/ 304800 w 1080540"/>
                <a:gd name="connsiteY2" fmla="*/ 1086300 h 1758340"/>
                <a:gd name="connsiteX3" fmla="*/ 13854 w 1080540"/>
                <a:gd name="connsiteY3" fmla="*/ 698372 h 1758340"/>
                <a:gd name="connsiteX4" fmla="*/ 346363 w 1080540"/>
                <a:gd name="connsiteY4" fmla="*/ 518263 h 1758340"/>
                <a:gd name="connsiteX5" fmla="*/ 27709 w 1080540"/>
                <a:gd name="connsiteY5" fmla="*/ 199609 h 1758340"/>
                <a:gd name="connsiteX6" fmla="*/ 332509 w 1080540"/>
                <a:gd name="connsiteY6" fmla="*/ 47209 h 1758340"/>
                <a:gd name="connsiteX7" fmla="*/ 1066800 w 1080540"/>
                <a:gd name="connsiteY7" fmla="*/ 158045 h 1758340"/>
                <a:gd name="connsiteX8" fmla="*/ 775854 w 1080540"/>
                <a:gd name="connsiteY8" fmla="*/ 1640481 h 1758340"/>
                <a:gd name="connsiteX9" fmla="*/ 304800 w 1080540"/>
                <a:gd name="connsiteY9" fmla="*/ 1626627 h 1758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80540" h="1758340">
                  <a:moveTo>
                    <a:pt x="304800" y="1626627"/>
                  </a:moveTo>
                  <a:cubicBezTo>
                    <a:pt x="175491" y="1575827"/>
                    <a:pt x="0" y="1425735"/>
                    <a:pt x="0" y="1335681"/>
                  </a:cubicBezTo>
                  <a:cubicBezTo>
                    <a:pt x="0" y="1245627"/>
                    <a:pt x="302491" y="1192518"/>
                    <a:pt x="304800" y="1086300"/>
                  </a:cubicBezTo>
                  <a:cubicBezTo>
                    <a:pt x="307109" y="980082"/>
                    <a:pt x="6927" y="793045"/>
                    <a:pt x="13854" y="698372"/>
                  </a:cubicBezTo>
                  <a:cubicBezTo>
                    <a:pt x="20781" y="603699"/>
                    <a:pt x="344054" y="601390"/>
                    <a:pt x="346363" y="518263"/>
                  </a:cubicBezTo>
                  <a:cubicBezTo>
                    <a:pt x="348672" y="435136"/>
                    <a:pt x="30018" y="278118"/>
                    <a:pt x="27709" y="199609"/>
                  </a:cubicBezTo>
                  <a:cubicBezTo>
                    <a:pt x="25400" y="121100"/>
                    <a:pt x="159327" y="54136"/>
                    <a:pt x="332509" y="47209"/>
                  </a:cubicBezTo>
                  <a:cubicBezTo>
                    <a:pt x="505691" y="40282"/>
                    <a:pt x="992909" y="-107500"/>
                    <a:pt x="1066800" y="158045"/>
                  </a:cubicBezTo>
                  <a:cubicBezTo>
                    <a:pt x="1140691" y="423590"/>
                    <a:pt x="898236" y="1393408"/>
                    <a:pt x="775854" y="1640481"/>
                  </a:cubicBezTo>
                  <a:cubicBezTo>
                    <a:pt x="653472" y="1887554"/>
                    <a:pt x="434109" y="1677427"/>
                    <a:pt x="304800" y="1626627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050" dirty="0">
                <a:latin typeface="Calibri Light" panose="020F0302020204030204" pitchFamily="34" charset="0"/>
              </a:endParaRPr>
            </a:p>
          </p:txBody>
        </p:sp>
        <p:pic>
          <p:nvPicPr>
            <p:cNvPr id="314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4059" y="4447199"/>
              <a:ext cx="2362200" cy="20288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15" name="Freeform 79"/>
            <p:cNvSpPr/>
            <p:nvPr/>
          </p:nvSpPr>
          <p:spPr>
            <a:xfrm>
              <a:off x="638978" y="4032173"/>
              <a:ext cx="341523" cy="462724"/>
            </a:xfrm>
            <a:custGeom>
              <a:avLst/>
              <a:gdLst>
                <a:gd name="connsiteX0" fmla="*/ 341523 w 341523"/>
                <a:gd name="connsiteY0" fmla="*/ 0 h 462724"/>
                <a:gd name="connsiteX1" fmla="*/ 66102 w 341523"/>
                <a:gd name="connsiteY1" fmla="*/ 22034 h 462724"/>
                <a:gd name="connsiteX2" fmla="*/ 11017 w 341523"/>
                <a:gd name="connsiteY2" fmla="*/ 110169 h 462724"/>
                <a:gd name="connsiteX3" fmla="*/ 0 w 341523"/>
                <a:gd name="connsiteY3" fmla="*/ 143220 h 462724"/>
                <a:gd name="connsiteX4" fmla="*/ 22034 w 341523"/>
                <a:gd name="connsiteY4" fmla="*/ 253388 h 462724"/>
                <a:gd name="connsiteX5" fmla="*/ 44068 w 341523"/>
                <a:gd name="connsiteY5" fmla="*/ 286439 h 462724"/>
                <a:gd name="connsiteX6" fmla="*/ 55085 w 341523"/>
                <a:gd name="connsiteY6" fmla="*/ 319490 h 462724"/>
                <a:gd name="connsiteX7" fmla="*/ 88135 w 341523"/>
                <a:gd name="connsiteY7" fmla="*/ 341523 h 462724"/>
                <a:gd name="connsiteX8" fmla="*/ 132203 w 341523"/>
                <a:gd name="connsiteY8" fmla="*/ 407625 h 462724"/>
                <a:gd name="connsiteX9" fmla="*/ 231355 w 341523"/>
                <a:gd name="connsiteY9" fmla="*/ 451692 h 462724"/>
                <a:gd name="connsiteX10" fmla="*/ 286439 w 341523"/>
                <a:gd name="connsiteY10" fmla="*/ 462709 h 46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1523" h="462724">
                  <a:moveTo>
                    <a:pt x="341523" y="0"/>
                  </a:moveTo>
                  <a:cubicBezTo>
                    <a:pt x="249716" y="7345"/>
                    <a:pt x="157277" y="9009"/>
                    <a:pt x="66102" y="22034"/>
                  </a:cubicBezTo>
                  <a:cubicBezTo>
                    <a:pt x="23329" y="28145"/>
                    <a:pt x="20395" y="82036"/>
                    <a:pt x="11017" y="110169"/>
                  </a:cubicBezTo>
                  <a:lnTo>
                    <a:pt x="0" y="143220"/>
                  </a:lnTo>
                  <a:cubicBezTo>
                    <a:pt x="4060" y="171641"/>
                    <a:pt x="6651" y="222622"/>
                    <a:pt x="22034" y="253388"/>
                  </a:cubicBezTo>
                  <a:cubicBezTo>
                    <a:pt x="27956" y="265231"/>
                    <a:pt x="38147" y="274596"/>
                    <a:pt x="44068" y="286439"/>
                  </a:cubicBezTo>
                  <a:cubicBezTo>
                    <a:pt x="49261" y="296826"/>
                    <a:pt x="47830" y="310422"/>
                    <a:pt x="55085" y="319490"/>
                  </a:cubicBezTo>
                  <a:cubicBezTo>
                    <a:pt x="63356" y="329829"/>
                    <a:pt x="77118" y="334179"/>
                    <a:pt x="88135" y="341523"/>
                  </a:cubicBezTo>
                  <a:cubicBezTo>
                    <a:pt x="102824" y="363557"/>
                    <a:pt x="110169" y="392936"/>
                    <a:pt x="132203" y="407625"/>
                  </a:cubicBezTo>
                  <a:cubicBezTo>
                    <a:pt x="175610" y="436562"/>
                    <a:pt x="168424" y="435959"/>
                    <a:pt x="231355" y="451692"/>
                  </a:cubicBezTo>
                  <a:cubicBezTo>
                    <a:pt x="278985" y="463600"/>
                    <a:pt x="260281" y="462709"/>
                    <a:pt x="286439" y="462709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050" dirty="0">
                <a:latin typeface="Calibri Light" panose="020F0302020204030204" pitchFamily="34" charset="0"/>
              </a:endParaRPr>
            </a:p>
          </p:txBody>
        </p:sp>
        <p:pic>
          <p:nvPicPr>
            <p:cNvPr id="316" name="Picture 4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2944" y="2777963"/>
              <a:ext cx="2873039" cy="1687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17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4059" y="3886201"/>
              <a:ext cx="2362200" cy="25384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318" name="Group 82"/>
          <p:cNvGrpSpPr>
            <a:grpSpLocks noChangeAspect="1"/>
          </p:cNvGrpSpPr>
          <p:nvPr/>
        </p:nvGrpSpPr>
        <p:grpSpPr>
          <a:xfrm>
            <a:off x="3056827" y="2189460"/>
            <a:ext cx="700088" cy="793583"/>
            <a:chOff x="422564" y="2777963"/>
            <a:chExt cx="3733800" cy="4232438"/>
          </a:xfrm>
        </p:grpSpPr>
        <p:pic>
          <p:nvPicPr>
            <p:cNvPr id="319" name="Picture 2" descr="http://www.iconhot.com/icon/png/rrze/720/server-multiple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2564" y="3276600"/>
              <a:ext cx="3733800" cy="37338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0" name="Freeform 84"/>
            <p:cNvSpPr/>
            <p:nvPr/>
          </p:nvSpPr>
          <p:spPr>
            <a:xfrm>
              <a:off x="568037" y="4566355"/>
              <a:ext cx="1080540" cy="1758340"/>
            </a:xfrm>
            <a:custGeom>
              <a:avLst/>
              <a:gdLst>
                <a:gd name="connsiteX0" fmla="*/ 304800 w 1080540"/>
                <a:gd name="connsiteY0" fmla="*/ 1626627 h 1758340"/>
                <a:gd name="connsiteX1" fmla="*/ 0 w 1080540"/>
                <a:gd name="connsiteY1" fmla="*/ 1335681 h 1758340"/>
                <a:gd name="connsiteX2" fmla="*/ 304800 w 1080540"/>
                <a:gd name="connsiteY2" fmla="*/ 1086300 h 1758340"/>
                <a:gd name="connsiteX3" fmla="*/ 13854 w 1080540"/>
                <a:gd name="connsiteY3" fmla="*/ 698372 h 1758340"/>
                <a:gd name="connsiteX4" fmla="*/ 346363 w 1080540"/>
                <a:gd name="connsiteY4" fmla="*/ 518263 h 1758340"/>
                <a:gd name="connsiteX5" fmla="*/ 27709 w 1080540"/>
                <a:gd name="connsiteY5" fmla="*/ 199609 h 1758340"/>
                <a:gd name="connsiteX6" fmla="*/ 332509 w 1080540"/>
                <a:gd name="connsiteY6" fmla="*/ 47209 h 1758340"/>
                <a:gd name="connsiteX7" fmla="*/ 1066800 w 1080540"/>
                <a:gd name="connsiteY7" fmla="*/ 158045 h 1758340"/>
                <a:gd name="connsiteX8" fmla="*/ 775854 w 1080540"/>
                <a:gd name="connsiteY8" fmla="*/ 1640481 h 1758340"/>
                <a:gd name="connsiteX9" fmla="*/ 304800 w 1080540"/>
                <a:gd name="connsiteY9" fmla="*/ 1626627 h 1758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80540" h="1758340">
                  <a:moveTo>
                    <a:pt x="304800" y="1626627"/>
                  </a:moveTo>
                  <a:cubicBezTo>
                    <a:pt x="175491" y="1575827"/>
                    <a:pt x="0" y="1425735"/>
                    <a:pt x="0" y="1335681"/>
                  </a:cubicBezTo>
                  <a:cubicBezTo>
                    <a:pt x="0" y="1245627"/>
                    <a:pt x="302491" y="1192518"/>
                    <a:pt x="304800" y="1086300"/>
                  </a:cubicBezTo>
                  <a:cubicBezTo>
                    <a:pt x="307109" y="980082"/>
                    <a:pt x="6927" y="793045"/>
                    <a:pt x="13854" y="698372"/>
                  </a:cubicBezTo>
                  <a:cubicBezTo>
                    <a:pt x="20781" y="603699"/>
                    <a:pt x="344054" y="601390"/>
                    <a:pt x="346363" y="518263"/>
                  </a:cubicBezTo>
                  <a:cubicBezTo>
                    <a:pt x="348672" y="435136"/>
                    <a:pt x="30018" y="278118"/>
                    <a:pt x="27709" y="199609"/>
                  </a:cubicBezTo>
                  <a:cubicBezTo>
                    <a:pt x="25400" y="121100"/>
                    <a:pt x="159327" y="54136"/>
                    <a:pt x="332509" y="47209"/>
                  </a:cubicBezTo>
                  <a:cubicBezTo>
                    <a:pt x="505691" y="40282"/>
                    <a:pt x="992909" y="-107500"/>
                    <a:pt x="1066800" y="158045"/>
                  </a:cubicBezTo>
                  <a:cubicBezTo>
                    <a:pt x="1140691" y="423590"/>
                    <a:pt x="898236" y="1393408"/>
                    <a:pt x="775854" y="1640481"/>
                  </a:cubicBezTo>
                  <a:cubicBezTo>
                    <a:pt x="653472" y="1887554"/>
                    <a:pt x="434109" y="1677427"/>
                    <a:pt x="304800" y="1626627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050" dirty="0">
                <a:latin typeface="Calibri Light" panose="020F0302020204030204" pitchFamily="34" charset="0"/>
              </a:endParaRPr>
            </a:p>
          </p:txBody>
        </p:sp>
        <p:pic>
          <p:nvPicPr>
            <p:cNvPr id="321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4059" y="4447199"/>
              <a:ext cx="2362200" cy="20288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22" name="Freeform 86"/>
            <p:cNvSpPr/>
            <p:nvPr/>
          </p:nvSpPr>
          <p:spPr>
            <a:xfrm>
              <a:off x="638978" y="4032173"/>
              <a:ext cx="341523" cy="462724"/>
            </a:xfrm>
            <a:custGeom>
              <a:avLst/>
              <a:gdLst>
                <a:gd name="connsiteX0" fmla="*/ 341523 w 341523"/>
                <a:gd name="connsiteY0" fmla="*/ 0 h 462724"/>
                <a:gd name="connsiteX1" fmla="*/ 66102 w 341523"/>
                <a:gd name="connsiteY1" fmla="*/ 22034 h 462724"/>
                <a:gd name="connsiteX2" fmla="*/ 11017 w 341523"/>
                <a:gd name="connsiteY2" fmla="*/ 110169 h 462724"/>
                <a:gd name="connsiteX3" fmla="*/ 0 w 341523"/>
                <a:gd name="connsiteY3" fmla="*/ 143220 h 462724"/>
                <a:gd name="connsiteX4" fmla="*/ 22034 w 341523"/>
                <a:gd name="connsiteY4" fmla="*/ 253388 h 462724"/>
                <a:gd name="connsiteX5" fmla="*/ 44068 w 341523"/>
                <a:gd name="connsiteY5" fmla="*/ 286439 h 462724"/>
                <a:gd name="connsiteX6" fmla="*/ 55085 w 341523"/>
                <a:gd name="connsiteY6" fmla="*/ 319490 h 462724"/>
                <a:gd name="connsiteX7" fmla="*/ 88135 w 341523"/>
                <a:gd name="connsiteY7" fmla="*/ 341523 h 462724"/>
                <a:gd name="connsiteX8" fmla="*/ 132203 w 341523"/>
                <a:gd name="connsiteY8" fmla="*/ 407625 h 462724"/>
                <a:gd name="connsiteX9" fmla="*/ 231355 w 341523"/>
                <a:gd name="connsiteY9" fmla="*/ 451692 h 462724"/>
                <a:gd name="connsiteX10" fmla="*/ 286439 w 341523"/>
                <a:gd name="connsiteY10" fmla="*/ 462709 h 46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1523" h="462724">
                  <a:moveTo>
                    <a:pt x="341523" y="0"/>
                  </a:moveTo>
                  <a:cubicBezTo>
                    <a:pt x="249716" y="7345"/>
                    <a:pt x="157277" y="9009"/>
                    <a:pt x="66102" y="22034"/>
                  </a:cubicBezTo>
                  <a:cubicBezTo>
                    <a:pt x="23329" y="28145"/>
                    <a:pt x="20395" y="82036"/>
                    <a:pt x="11017" y="110169"/>
                  </a:cubicBezTo>
                  <a:lnTo>
                    <a:pt x="0" y="143220"/>
                  </a:lnTo>
                  <a:cubicBezTo>
                    <a:pt x="4060" y="171641"/>
                    <a:pt x="6651" y="222622"/>
                    <a:pt x="22034" y="253388"/>
                  </a:cubicBezTo>
                  <a:cubicBezTo>
                    <a:pt x="27956" y="265231"/>
                    <a:pt x="38147" y="274596"/>
                    <a:pt x="44068" y="286439"/>
                  </a:cubicBezTo>
                  <a:cubicBezTo>
                    <a:pt x="49261" y="296826"/>
                    <a:pt x="47830" y="310422"/>
                    <a:pt x="55085" y="319490"/>
                  </a:cubicBezTo>
                  <a:cubicBezTo>
                    <a:pt x="63356" y="329829"/>
                    <a:pt x="77118" y="334179"/>
                    <a:pt x="88135" y="341523"/>
                  </a:cubicBezTo>
                  <a:cubicBezTo>
                    <a:pt x="102824" y="363557"/>
                    <a:pt x="110169" y="392936"/>
                    <a:pt x="132203" y="407625"/>
                  </a:cubicBezTo>
                  <a:cubicBezTo>
                    <a:pt x="175610" y="436562"/>
                    <a:pt x="168424" y="435959"/>
                    <a:pt x="231355" y="451692"/>
                  </a:cubicBezTo>
                  <a:cubicBezTo>
                    <a:pt x="278985" y="463600"/>
                    <a:pt x="260281" y="462709"/>
                    <a:pt x="286439" y="462709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050" dirty="0">
                <a:latin typeface="Calibri Light" panose="020F0302020204030204" pitchFamily="34" charset="0"/>
              </a:endParaRPr>
            </a:p>
          </p:txBody>
        </p:sp>
        <p:pic>
          <p:nvPicPr>
            <p:cNvPr id="323" name="Picture 4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2944" y="2777963"/>
              <a:ext cx="2873039" cy="1687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24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4059" y="3886201"/>
              <a:ext cx="2362200" cy="25384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325" name="Group 89"/>
          <p:cNvGrpSpPr>
            <a:grpSpLocks noChangeAspect="1"/>
          </p:cNvGrpSpPr>
          <p:nvPr/>
        </p:nvGrpSpPr>
        <p:grpSpPr>
          <a:xfrm>
            <a:off x="2693548" y="4102909"/>
            <a:ext cx="700088" cy="793583"/>
            <a:chOff x="422564" y="2777963"/>
            <a:chExt cx="3733800" cy="4232438"/>
          </a:xfrm>
        </p:grpSpPr>
        <p:pic>
          <p:nvPicPr>
            <p:cNvPr id="326" name="Picture 2" descr="http://www.iconhot.com/icon/png/rrze/720/server-multiple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2564" y="3276600"/>
              <a:ext cx="3733800" cy="37338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7" name="Freeform 91"/>
            <p:cNvSpPr/>
            <p:nvPr/>
          </p:nvSpPr>
          <p:spPr>
            <a:xfrm>
              <a:off x="568037" y="4566355"/>
              <a:ext cx="1080540" cy="1758340"/>
            </a:xfrm>
            <a:custGeom>
              <a:avLst/>
              <a:gdLst>
                <a:gd name="connsiteX0" fmla="*/ 304800 w 1080540"/>
                <a:gd name="connsiteY0" fmla="*/ 1626627 h 1758340"/>
                <a:gd name="connsiteX1" fmla="*/ 0 w 1080540"/>
                <a:gd name="connsiteY1" fmla="*/ 1335681 h 1758340"/>
                <a:gd name="connsiteX2" fmla="*/ 304800 w 1080540"/>
                <a:gd name="connsiteY2" fmla="*/ 1086300 h 1758340"/>
                <a:gd name="connsiteX3" fmla="*/ 13854 w 1080540"/>
                <a:gd name="connsiteY3" fmla="*/ 698372 h 1758340"/>
                <a:gd name="connsiteX4" fmla="*/ 346363 w 1080540"/>
                <a:gd name="connsiteY4" fmla="*/ 518263 h 1758340"/>
                <a:gd name="connsiteX5" fmla="*/ 27709 w 1080540"/>
                <a:gd name="connsiteY5" fmla="*/ 199609 h 1758340"/>
                <a:gd name="connsiteX6" fmla="*/ 332509 w 1080540"/>
                <a:gd name="connsiteY6" fmla="*/ 47209 h 1758340"/>
                <a:gd name="connsiteX7" fmla="*/ 1066800 w 1080540"/>
                <a:gd name="connsiteY7" fmla="*/ 158045 h 1758340"/>
                <a:gd name="connsiteX8" fmla="*/ 775854 w 1080540"/>
                <a:gd name="connsiteY8" fmla="*/ 1640481 h 1758340"/>
                <a:gd name="connsiteX9" fmla="*/ 304800 w 1080540"/>
                <a:gd name="connsiteY9" fmla="*/ 1626627 h 1758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80540" h="1758340">
                  <a:moveTo>
                    <a:pt x="304800" y="1626627"/>
                  </a:moveTo>
                  <a:cubicBezTo>
                    <a:pt x="175491" y="1575827"/>
                    <a:pt x="0" y="1425735"/>
                    <a:pt x="0" y="1335681"/>
                  </a:cubicBezTo>
                  <a:cubicBezTo>
                    <a:pt x="0" y="1245627"/>
                    <a:pt x="302491" y="1192518"/>
                    <a:pt x="304800" y="1086300"/>
                  </a:cubicBezTo>
                  <a:cubicBezTo>
                    <a:pt x="307109" y="980082"/>
                    <a:pt x="6927" y="793045"/>
                    <a:pt x="13854" y="698372"/>
                  </a:cubicBezTo>
                  <a:cubicBezTo>
                    <a:pt x="20781" y="603699"/>
                    <a:pt x="344054" y="601390"/>
                    <a:pt x="346363" y="518263"/>
                  </a:cubicBezTo>
                  <a:cubicBezTo>
                    <a:pt x="348672" y="435136"/>
                    <a:pt x="30018" y="278118"/>
                    <a:pt x="27709" y="199609"/>
                  </a:cubicBezTo>
                  <a:cubicBezTo>
                    <a:pt x="25400" y="121100"/>
                    <a:pt x="159327" y="54136"/>
                    <a:pt x="332509" y="47209"/>
                  </a:cubicBezTo>
                  <a:cubicBezTo>
                    <a:pt x="505691" y="40282"/>
                    <a:pt x="992909" y="-107500"/>
                    <a:pt x="1066800" y="158045"/>
                  </a:cubicBezTo>
                  <a:cubicBezTo>
                    <a:pt x="1140691" y="423590"/>
                    <a:pt x="898236" y="1393408"/>
                    <a:pt x="775854" y="1640481"/>
                  </a:cubicBezTo>
                  <a:cubicBezTo>
                    <a:pt x="653472" y="1887554"/>
                    <a:pt x="434109" y="1677427"/>
                    <a:pt x="304800" y="1626627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050" dirty="0">
                <a:latin typeface="Calibri Light" panose="020F0302020204030204" pitchFamily="34" charset="0"/>
              </a:endParaRPr>
            </a:p>
          </p:txBody>
        </p:sp>
        <p:pic>
          <p:nvPicPr>
            <p:cNvPr id="328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4059" y="4447199"/>
              <a:ext cx="2362200" cy="20288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29" name="Freeform 93"/>
            <p:cNvSpPr/>
            <p:nvPr/>
          </p:nvSpPr>
          <p:spPr>
            <a:xfrm>
              <a:off x="638978" y="4032173"/>
              <a:ext cx="341523" cy="462724"/>
            </a:xfrm>
            <a:custGeom>
              <a:avLst/>
              <a:gdLst>
                <a:gd name="connsiteX0" fmla="*/ 341523 w 341523"/>
                <a:gd name="connsiteY0" fmla="*/ 0 h 462724"/>
                <a:gd name="connsiteX1" fmla="*/ 66102 w 341523"/>
                <a:gd name="connsiteY1" fmla="*/ 22034 h 462724"/>
                <a:gd name="connsiteX2" fmla="*/ 11017 w 341523"/>
                <a:gd name="connsiteY2" fmla="*/ 110169 h 462724"/>
                <a:gd name="connsiteX3" fmla="*/ 0 w 341523"/>
                <a:gd name="connsiteY3" fmla="*/ 143220 h 462724"/>
                <a:gd name="connsiteX4" fmla="*/ 22034 w 341523"/>
                <a:gd name="connsiteY4" fmla="*/ 253388 h 462724"/>
                <a:gd name="connsiteX5" fmla="*/ 44068 w 341523"/>
                <a:gd name="connsiteY5" fmla="*/ 286439 h 462724"/>
                <a:gd name="connsiteX6" fmla="*/ 55085 w 341523"/>
                <a:gd name="connsiteY6" fmla="*/ 319490 h 462724"/>
                <a:gd name="connsiteX7" fmla="*/ 88135 w 341523"/>
                <a:gd name="connsiteY7" fmla="*/ 341523 h 462724"/>
                <a:gd name="connsiteX8" fmla="*/ 132203 w 341523"/>
                <a:gd name="connsiteY8" fmla="*/ 407625 h 462724"/>
                <a:gd name="connsiteX9" fmla="*/ 231355 w 341523"/>
                <a:gd name="connsiteY9" fmla="*/ 451692 h 462724"/>
                <a:gd name="connsiteX10" fmla="*/ 286439 w 341523"/>
                <a:gd name="connsiteY10" fmla="*/ 462709 h 46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1523" h="462724">
                  <a:moveTo>
                    <a:pt x="341523" y="0"/>
                  </a:moveTo>
                  <a:cubicBezTo>
                    <a:pt x="249716" y="7345"/>
                    <a:pt x="157277" y="9009"/>
                    <a:pt x="66102" y="22034"/>
                  </a:cubicBezTo>
                  <a:cubicBezTo>
                    <a:pt x="23329" y="28145"/>
                    <a:pt x="20395" y="82036"/>
                    <a:pt x="11017" y="110169"/>
                  </a:cubicBezTo>
                  <a:lnTo>
                    <a:pt x="0" y="143220"/>
                  </a:lnTo>
                  <a:cubicBezTo>
                    <a:pt x="4060" y="171641"/>
                    <a:pt x="6651" y="222622"/>
                    <a:pt x="22034" y="253388"/>
                  </a:cubicBezTo>
                  <a:cubicBezTo>
                    <a:pt x="27956" y="265231"/>
                    <a:pt x="38147" y="274596"/>
                    <a:pt x="44068" y="286439"/>
                  </a:cubicBezTo>
                  <a:cubicBezTo>
                    <a:pt x="49261" y="296826"/>
                    <a:pt x="47830" y="310422"/>
                    <a:pt x="55085" y="319490"/>
                  </a:cubicBezTo>
                  <a:cubicBezTo>
                    <a:pt x="63356" y="329829"/>
                    <a:pt x="77118" y="334179"/>
                    <a:pt x="88135" y="341523"/>
                  </a:cubicBezTo>
                  <a:cubicBezTo>
                    <a:pt x="102824" y="363557"/>
                    <a:pt x="110169" y="392936"/>
                    <a:pt x="132203" y="407625"/>
                  </a:cubicBezTo>
                  <a:cubicBezTo>
                    <a:pt x="175610" y="436562"/>
                    <a:pt x="168424" y="435959"/>
                    <a:pt x="231355" y="451692"/>
                  </a:cubicBezTo>
                  <a:cubicBezTo>
                    <a:pt x="278985" y="463600"/>
                    <a:pt x="260281" y="462709"/>
                    <a:pt x="286439" y="462709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050" dirty="0">
                <a:latin typeface="Calibri Light" panose="020F0302020204030204" pitchFamily="34" charset="0"/>
              </a:endParaRPr>
            </a:p>
          </p:txBody>
        </p:sp>
        <p:pic>
          <p:nvPicPr>
            <p:cNvPr id="330" name="Picture 4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2944" y="2777963"/>
              <a:ext cx="2873039" cy="1687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31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4059" y="3886201"/>
              <a:ext cx="2362200" cy="25384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332" name="Group 96"/>
          <p:cNvGrpSpPr>
            <a:grpSpLocks noChangeAspect="1"/>
          </p:cNvGrpSpPr>
          <p:nvPr/>
        </p:nvGrpSpPr>
        <p:grpSpPr>
          <a:xfrm>
            <a:off x="2195182" y="3514958"/>
            <a:ext cx="700088" cy="793583"/>
            <a:chOff x="422564" y="2777963"/>
            <a:chExt cx="3733800" cy="4232438"/>
          </a:xfrm>
        </p:grpSpPr>
        <p:pic>
          <p:nvPicPr>
            <p:cNvPr id="333" name="Picture 2" descr="http://www.iconhot.com/icon/png/rrze/720/server-multiple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2564" y="3276600"/>
              <a:ext cx="3733800" cy="37338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4" name="Freeform 98"/>
            <p:cNvSpPr/>
            <p:nvPr/>
          </p:nvSpPr>
          <p:spPr>
            <a:xfrm>
              <a:off x="568037" y="4566355"/>
              <a:ext cx="1080540" cy="1758340"/>
            </a:xfrm>
            <a:custGeom>
              <a:avLst/>
              <a:gdLst>
                <a:gd name="connsiteX0" fmla="*/ 304800 w 1080540"/>
                <a:gd name="connsiteY0" fmla="*/ 1626627 h 1758340"/>
                <a:gd name="connsiteX1" fmla="*/ 0 w 1080540"/>
                <a:gd name="connsiteY1" fmla="*/ 1335681 h 1758340"/>
                <a:gd name="connsiteX2" fmla="*/ 304800 w 1080540"/>
                <a:gd name="connsiteY2" fmla="*/ 1086300 h 1758340"/>
                <a:gd name="connsiteX3" fmla="*/ 13854 w 1080540"/>
                <a:gd name="connsiteY3" fmla="*/ 698372 h 1758340"/>
                <a:gd name="connsiteX4" fmla="*/ 346363 w 1080540"/>
                <a:gd name="connsiteY4" fmla="*/ 518263 h 1758340"/>
                <a:gd name="connsiteX5" fmla="*/ 27709 w 1080540"/>
                <a:gd name="connsiteY5" fmla="*/ 199609 h 1758340"/>
                <a:gd name="connsiteX6" fmla="*/ 332509 w 1080540"/>
                <a:gd name="connsiteY6" fmla="*/ 47209 h 1758340"/>
                <a:gd name="connsiteX7" fmla="*/ 1066800 w 1080540"/>
                <a:gd name="connsiteY7" fmla="*/ 158045 h 1758340"/>
                <a:gd name="connsiteX8" fmla="*/ 775854 w 1080540"/>
                <a:gd name="connsiteY8" fmla="*/ 1640481 h 1758340"/>
                <a:gd name="connsiteX9" fmla="*/ 304800 w 1080540"/>
                <a:gd name="connsiteY9" fmla="*/ 1626627 h 1758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80540" h="1758340">
                  <a:moveTo>
                    <a:pt x="304800" y="1626627"/>
                  </a:moveTo>
                  <a:cubicBezTo>
                    <a:pt x="175491" y="1575827"/>
                    <a:pt x="0" y="1425735"/>
                    <a:pt x="0" y="1335681"/>
                  </a:cubicBezTo>
                  <a:cubicBezTo>
                    <a:pt x="0" y="1245627"/>
                    <a:pt x="302491" y="1192518"/>
                    <a:pt x="304800" y="1086300"/>
                  </a:cubicBezTo>
                  <a:cubicBezTo>
                    <a:pt x="307109" y="980082"/>
                    <a:pt x="6927" y="793045"/>
                    <a:pt x="13854" y="698372"/>
                  </a:cubicBezTo>
                  <a:cubicBezTo>
                    <a:pt x="20781" y="603699"/>
                    <a:pt x="344054" y="601390"/>
                    <a:pt x="346363" y="518263"/>
                  </a:cubicBezTo>
                  <a:cubicBezTo>
                    <a:pt x="348672" y="435136"/>
                    <a:pt x="30018" y="278118"/>
                    <a:pt x="27709" y="199609"/>
                  </a:cubicBezTo>
                  <a:cubicBezTo>
                    <a:pt x="25400" y="121100"/>
                    <a:pt x="159327" y="54136"/>
                    <a:pt x="332509" y="47209"/>
                  </a:cubicBezTo>
                  <a:cubicBezTo>
                    <a:pt x="505691" y="40282"/>
                    <a:pt x="992909" y="-107500"/>
                    <a:pt x="1066800" y="158045"/>
                  </a:cubicBezTo>
                  <a:cubicBezTo>
                    <a:pt x="1140691" y="423590"/>
                    <a:pt x="898236" y="1393408"/>
                    <a:pt x="775854" y="1640481"/>
                  </a:cubicBezTo>
                  <a:cubicBezTo>
                    <a:pt x="653472" y="1887554"/>
                    <a:pt x="434109" y="1677427"/>
                    <a:pt x="304800" y="1626627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050" dirty="0">
                <a:latin typeface="Calibri Light" panose="020F0302020204030204" pitchFamily="34" charset="0"/>
              </a:endParaRPr>
            </a:p>
          </p:txBody>
        </p:sp>
        <p:pic>
          <p:nvPicPr>
            <p:cNvPr id="335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4059" y="4447199"/>
              <a:ext cx="2362200" cy="20288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36" name="Freeform 100"/>
            <p:cNvSpPr/>
            <p:nvPr/>
          </p:nvSpPr>
          <p:spPr>
            <a:xfrm>
              <a:off x="638978" y="4032173"/>
              <a:ext cx="341523" cy="462724"/>
            </a:xfrm>
            <a:custGeom>
              <a:avLst/>
              <a:gdLst>
                <a:gd name="connsiteX0" fmla="*/ 341523 w 341523"/>
                <a:gd name="connsiteY0" fmla="*/ 0 h 462724"/>
                <a:gd name="connsiteX1" fmla="*/ 66102 w 341523"/>
                <a:gd name="connsiteY1" fmla="*/ 22034 h 462724"/>
                <a:gd name="connsiteX2" fmla="*/ 11017 w 341523"/>
                <a:gd name="connsiteY2" fmla="*/ 110169 h 462724"/>
                <a:gd name="connsiteX3" fmla="*/ 0 w 341523"/>
                <a:gd name="connsiteY3" fmla="*/ 143220 h 462724"/>
                <a:gd name="connsiteX4" fmla="*/ 22034 w 341523"/>
                <a:gd name="connsiteY4" fmla="*/ 253388 h 462724"/>
                <a:gd name="connsiteX5" fmla="*/ 44068 w 341523"/>
                <a:gd name="connsiteY5" fmla="*/ 286439 h 462724"/>
                <a:gd name="connsiteX6" fmla="*/ 55085 w 341523"/>
                <a:gd name="connsiteY6" fmla="*/ 319490 h 462724"/>
                <a:gd name="connsiteX7" fmla="*/ 88135 w 341523"/>
                <a:gd name="connsiteY7" fmla="*/ 341523 h 462724"/>
                <a:gd name="connsiteX8" fmla="*/ 132203 w 341523"/>
                <a:gd name="connsiteY8" fmla="*/ 407625 h 462724"/>
                <a:gd name="connsiteX9" fmla="*/ 231355 w 341523"/>
                <a:gd name="connsiteY9" fmla="*/ 451692 h 462724"/>
                <a:gd name="connsiteX10" fmla="*/ 286439 w 341523"/>
                <a:gd name="connsiteY10" fmla="*/ 462709 h 46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1523" h="462724">
                  <a:moveTo>
                    <a:pt x="341523" y="0"/>
                  </a:moveTo>
                  <a:cubicBezTo>
                    <a:pt x="249716" y="7345"/>
                    <a:pt x="157277" y="9009"/>
                    <a:pt x="66102" y="22034"/>
                  </a:cubicBezTo>
                  <a:cubicBezTo>
                    <a:pt x="23329" y="28145"/>
                    <a:pt x="20395" y="82036"/>
                    <a:pt x="11017" y="110169"/>
                  </a:cubicBezTo>
                  <a:lnTo>
                    <a:pt x="0" y="143220"/>
                  </a:lnTo>
                  <a:cubicBezTo>
                    <a:pt x="4060" y="171641"/>
                    <a:pt x="6651" y="222622"/>
                    <a:pt x="22034" y="253388"/>
                  </a:cubicBezTo>
                  <a:cubicBezTo>
                    <a:pt x="27956" y="265231"/>
                    <a:pt x="38147" y="274596"/>
                    <a:pt x="44068" y="286439"/>
                  </a:cubicBezTo>
                  <a:cubicBezTo>
                    <a:pt x="49261" y="296826"/>
                    <a:pt x="47830" y="310422"/>
                    <a:pt x="55085" y="319490"/>
                  </a:cubicBezTo>
                  <a:cubicBezTo>
                    <a:pt x="63356" y="329829"/>
                    <a:pt x="77118" y="334179"/>
                    <a:pt x="88135" y="341523"/>
                  </a:cubicBezTo>
                  <a:cubicBezTo>
                    <a:pt x="102824" y="363557"/>
                    <a:pt x="110169" y="392936"/>
                    <a:pt x="132203" y="407625"/>
                  </a:cubicBezTo>
                  <a:cubicBezTo>
                    <a:pt x="175610" y="436562"/>
                    <a:pt x="168424" y="435959"/>
                    <a:pt x="231355" y="451692"/>
                  </a:cubicBezTo>
                  <a:cubicBezTo>
                    <a:pt x="278985" y="463600"/>
                    <a:pt x="260281" y="462709"/>
                    <a:pt x="286439" y="462709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050" dirty="0">
                <a:latin typeface="Calibri Light" panose="020F0302020204030204" pitchFamily="34" charset="0"/>
              </a:endParaRPr>
            </a:p>
          </p:txBody>
        </p:sp>
        <p:pic>
          <p:nvPicPr>
            <p:cNvPr id="337" name="Picture 4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2944" y="2777963"/>
              <a:ext cx="2873039" cy="1687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38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4059" y="3886201"/>
              <a:ext cx="2362200" cy="25384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339" name="Group 103"/>
          <p:cNvGrpSpPr>
            <a:grpSpLocks noChangeAspect="1"/>
          </p:cNvGrpSpPr>
          <p:nvPr/>
        </p:nvGrpSpPr>
        <p:grpSpPr>
          <a:xfrm>
            <a:off x="2656928" y="3002341"/>
            <a:ext cx="700088" cy="793583"/>
            <a:chOff x="422564" y="2777963"/>
            <a:chExt cx="3733800" cy="4232438"/>
          </a:xfrm>
        </p:grpSpPr>
        <p:pic>
          <p:nvPicPr>
            <p:cNvPr id="340" name="Picture 2" descr="http://www.iconhot.com/icon/png/rrze/720/server-multiple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2564" y="3276600"/>
              <a:ext cx="3733800" cy="37338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1" name="Freeform 105"/>
            <p:cNvSpPr/>
            <p:nvPr/>
          </p:nvSpPr>
          <p:spPr>
            <a:xfrm>
              <a:off x="568037" y="4566355"/>
              <a:ext cx="1080540" cy="1758340"/>
            </a:xfrm>
            <a:custGeom>
              <a:avLst/>
              <a:gdLst>
                <a:gd name="connsiteX0" fmla="*/ 304800 w 1080540"/>
                <a:gd name="connsiteY0" fmla="*/ 1626627 h 1758340"/>
                <a:gd name="connsiteX1" fmla="*/ 0 w 1080540"/>
                <a:gd name="connsiteY1" fmla="*/ 1335681 h 1758340"/>
                <a:gd name="connsiteX2" fmla="*/ 304800 w 1080540"/>
                <a:gd name="connsiteY2" fmla="*/ 1086300 h 1758340"/>
                <a:gd name="connsiteX3" fmla="*/ 13854 w 1080540"/>
                <a:gd name="connsiteY3" fmla="*/ 698372 h 1758340"/>
                <a:gd name="connsiteX4" fmla="*/ 346363 w 1080540"/>
                <a:gd name="connsiteY4" fmla="*/ 518263 h 1758340"/>
                <a:gd name="connsiteX5" fmla="*/ 27709 w 1080540"/>
                <a:gd name="connsiteY5" fmla="*/ 199609 h 1758340"/>
                <a:gd name="connsiteX6" fmla="*/ 332509 w 1080540"/>
                <a:gd name="connsiteY6" fmla="*/ 47209 h 1758340"/>
                <a:gd name="connsiteX7" fmla="*/ 1066800 w 1080540"/>
                <a:gd name="connsiteY7" fmla="*/ 158045 h 1758340"/>
                <a:gd name="connsiteX8" fmla="*/ 775854 w 1080540"/>
                <a:gd name="connsiteY8" fmla="*/ 1640481 h 1758340"/>
                <a:gd name="connsiteX9" fmla="*/ 304800 w 1080540"/>
                <a:gd name="connsiteY9" fmla="*/ 1626627 h 1758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80540" h="1758340">
                  <a:moveTo>
                    <a:pt x="304800" y="1626627"/>
                  </a:moveTo>
                  <a:cubicBezTo>
                    <a:pt x="175491" y="1575827"/>
                    <a:pt x="0" y="1425735"/>
                    <a:pt x="0" y="1335681"/>
                  </a:cubicBezTo>
                  <a:cubicBezTo>
                    <a:pt x="0" y="1245627"/>
                    <a:pt x="302491" y="1192518"/>
                    <a:pt x="304800" y="1086300"/>
                  </a:cubicBezTo>
                  <a:cubicBezTo>
                    <a:pt x="307109" y="980082"/>
                    <a:pt x="6927" y="793045"/>
                    <a:pt x="13854" y="698372"/>
                  </a:cubicBezTo>
                  <a:cubicBezTo>
                    <a:pt x="20781" y="603699"/>
                    <a:pt x="344054" y="601390"/>
                    <a:pt x="346363" y="518263"/>
                  </a:cubicBezTo>
                  <a:cubicBezTo>
                    <a:pt x="348672" y="435136"/>
                    <a:pt x="30018" y="278118"/>
                    <a:pt x="27709" y="199609"/>
                  </a:cubicBezTo>
                  <a:cubicBezTo>
                    <a:pt x="25400" y="121100"/>
                    <a:pt x="159327" y="54136"/>
                    <a:pt x="332509" y="47209"/>
                  </a:cubicBezTo>
                  <a:cubicBezTo>
                    <a:pt x="505691" y="40282"/>
                    <a:pt x="992909" y="-107500"/>
                    <a:pt x="1066800" y="158045"/>
                  </a:cubicBezTo>
                  <a:cubicBezTo>
                    <a:pt x="1140691" y="423590"/>
                    <a:pt x="898236" y="1393408"/>
                    <a:pt x="775854" y="1640481"/>
                  </a:cubicBezTo>
                  <a:cubicBezTo>
                    <a:pt x="653472" y="1887554"/>
                    <a:pt x="434109" y="1677427"/>
                    <a:pt x="304800" y="1626627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050" dirty="0">
                <a:latin typeface="Calibri Light" panose="020F0302020204030204" pitchFamily="34" charset="0"/>
              </a:endParaRPr>
            </a:p>
          </p:txBody>
        </p:sp>
        <p:pic>
          <p:nvPicPr>
            <p:cNvPr id="342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4059" y="4447199"/>
              <a:ext cx="2362200" cy="20288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43" name="Freeform 107"/>
            <p:cNvSpPr/>
            <p:nvPr/>
          </p:nvSpPr>
          <p:spPr>
            <a:xfrm>
              <a:off x="638978" y="4032173"/>
              <a:ext cx="341523" cy="462724"/>
            </a:xfrm>
            <a:custGeom>
              <a:avLst/>
              <a:gdLst>
                <a:gd name="connsiteX0" fmla="*/ 341523 w 341523"/>
                <a:gd name="connsiteY0" fmla="*/ 0 h 462724"/>
                <a:gd name="connsiteX1" fmla="*/ 66102 w 341523"/>
                <a:gd name="connsiteY1" fmla="*/ 22034 h 462724"/>
                <a:gd name="connsiteX2" fmla="*/ 11017 w 341523"/>
                <a:gd name="connsiteY2" fmla="*/ 110169 h 462724"/>
                <a:gd name="connsiteX3" fmla="*/ 0 w 341523"/>
                <a:gd name="connsiteY3" fmla="*/ 143220 h 462724"/>
                <a:gd name="connsiteX4" fmla="*/ 22034 w 341523"/>
                <a:gd name="connsiteY4" fmla="*/ 253388 h 462724"/>
                <a:gd name="connsiteX5" fmla="*/ 44068 w 341523"/>
                <a:gd name="connsiteY5" fmla="*/ 286439 h 462724"/>
                <a:gd name="connsiteX6" fmla="*/ 55085 w 341523"/>
                <a:gd name="connsiteY6" fmla="*/ 319490 h 462724"/>
                <a:gd name="connsiteX7" fmla="*/ 88135 w 341523"/>
                <a:gd name="connsiteY7" fmla="*/ 341523 h 462724"/>
                <a:gd name="connsiteX8" fmla="*/ 132203 w 341523"/>
                <a:gd name="connsiteY8" fmla="*/ 407625 h 462724"/>
                <a:gd name="connsiteX9" fmla="*/ 231355 w 341523"/>
                <a:gd name="connsiteY9" fmla="*/ 451692 h 462724"/>
                <a:gd name="connsiteX10" fmla="*/ 286439 w 341523"/>
                <a:gd name="connsiteY10" fmla="*/ 462709 h 46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1523" h="462724">
                  <a:moveTo>
                    <a:pt x="341523" y="0"/>
                  </a:moveTo>
                  <a:cubicBezTo>
                    <a:pt x="249716" y="7345"/>
                    <a:pt x="157277" y="9009"/>
                    <a:pt x="66102" y="22034"/>
                  </a:cubicBezTo>
                  <a:cubicBezTo>
                    <a:pt x="23329" y="28145"/>
                    <a:pt x="20395" y="82036"/>
                    <a:pt x="11017" y="110169"/>
                  </a:cubicBezTo>
                  <a:lnTo>
                    <a:pt x="0" y="143220"/>
                  </a:lnTo>
                  <a:cubicBezTo>
                    <a:pt x="4060" y="171641"/>
                    <a:pt x="6651" y="222622"/>
                    <a:pt x="22034" y="253388"/>
                  </a:cubicBezTo>
                  <a:cubicBezTo>
                    <a:pt x="27956" y="265231"/>
                    <a:pt x="38147" y="274596"/>
                    <a:pt x="44068" y="286439"/>
                  </a:cubicBezTo>
                  <a:cubicBezTo>
                    <a:pt x="49261" y="296826"/>
                    <a:pt x="47830" y="310422"/>
                    <a:pt x="55085" y="319490"/>
                  </a:cubicBezTo>
                  <a:cubicBezTo>
                    <a:pt x="63356" y="329829"/>
                    <a:pt x="77118" y="334179"/>
                    <a:pt x="88135" y="341523"/>
                  </a:cubicBezTo>
                  <a:cubicBezTo>
                    <a:pt x="102824" y="363557"/>
                    <a:pt x="110169" y="392936"/>
                    <a:pt x="132203" y="407625"/>
                  </a:cubicBezTo>
                  <a:cubicBezTo>
                    <a:pt x="175610" y="436562"/>
                    <a:pt x="168424" y="435959"/>
                    <a:pt x="231355" y="451692"/>
                  </a:cubicBezTo>
                  <a:cubicBezTo>
                    <a:pt x="278985" y="463600"/>
                    <a:pt x="260281" y="462709"/>
                    <a:pt x="286439" y="462709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050" dirty="0">
                <a:latin typeface="Calibri Light" panose="020F0302020204030204" pitchFamily="34" charset="0"/>
              </a:endParaRPr>
            </a:p>
          </p:txBody>
        </p:sp>
        <p:pic>
          <p:nvPicPr>
            <p:cNvPr id="344" name="Picture 4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2944" y="2777963"/>
              <a:ext cx="2873039" cy="1687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45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4059" y="3886201"/>
              <a:ext cx="2362200" cy="25384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346" name="Group 110"/>
          <p:cNvGrpSpPr>
            <a:grpSpLocks noChangeAspect="1"/>
          </p:cNvGrpSpPr>
          <p:nvPr/>
        </p:nvGrpSpPr>
        <p:grpSpPr>
          <a:xfrm>
            <a:off x="1416784" y="3182937"/>
            <a:ext cx="700088" cy="793583"/>
            <a:chOff x="422564" y="2777963"/>
            <a:chExt cx="3733800" cy="4232438"/>
          </a:xfrm>
        </p:grpSpPr>
        <p:pic>
          <p:nvPicPr>
            <p:cNvPr id="347" name="Picture 2" descr="http://www.iconhot.com/icon/png/rrze/720/server-multiple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2564" y="3276600"/>
              <a:ext cx="3733800" cy="37338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8" name="Freeform 112"/>
            <p:cNvSpPr/>
            <p:nvPr/>
          </p:nvSpPr>
          <p:spPr>
            <a:xfrm>
              <a:off x="568037" y="4566355"/>
              <a:ext cx="1080540" cy="1758340"/>
            </a:xfrm>
            <a:custGeom>
              <a:avLst/>
              <a:gdLst>
                <a:gd name="connsiteX0" fmla="*/ 304800 w 1080540"/>
                <a:gd name="connsiteY0" fmla="*/ 1626627 h 1758340"/>
                <a:gd name="connsiteX1" fmla="*/ 0 w 1080540"/>
                <a:gd name="connsiteY1" fmla="*/ 1335681 h 1758340"/>
                <a:gd name="connsiteX2" fmla="*/ 304800 w 1080540"/>
                <a:gd name="connsiteY2" fmla="*/ 1086300 h 1758340"/>
                <a:gd name="connsiteX3" fmla="*/ 13854 w 1080540"/>
                <a:gd name="connsiteY3" fmla="*/ 698372 h 1758340"/>
                <a:gd name="connsiteX4" fmla="*/ 346363 w 1080540"/>
                <a:gd name="connsiteY4" fmla="*/ 518263 h 1758340"/>
                <a:gd name="connsiteX5" fmla="*/ 27709 w 1080540"/>
                <a:gd name="connsiteY5" fmla="*/ 199609 h 1758340"/>
                <a:gd name="connsiteX6" fmla="*/ 332509 w 1080540"/>
                <a:gd name="connsiteY6" fmla="*/ 47209 h 1758340"/>
                <a:gd name="connsiteX7" fmla="*/ 1066800 w 1080540"/>
                <a:gd name="connsiteY7" fmla="*/ 158045 h 1758340"/>
                <a:gd name="connsiteX8" fmla="*/ 775854 w 1080540"/>
                <a:gd name="connsiteY8" fmla="*/ 1640481 h 1758340"/>
                <a:gd name="connsiteX9" fmla="*/ 304800 w 1080540"/>
                <a:gd name="connsiteY9" fmla="*/ 1626627 h 1758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80540" h="1758340">
                  <a:moveTo>
                    <a:pt x="304800" y="1626627"/>
                  </a:moveTo>
                  <a:cubicBezTo>
                    <a:pt x="175491" y="1575827"/>
                    <a:pt x="0" y="1425735"/>
                    <a:pt x="0" y="1335681"/>
                  </a:cubicBezTo>
                  <a:cubicBezTo>
                    <a:pt x="0" y="1245627"/>
                    <a:pt x="302491" y="1192518"/>
                    <a:pt x="304800" y="1086300"/>
                  </a:cubicBezTo>
                  <a:cubicBezTo>
                    <a:pt x="307109" y="980082"/>
                    <a:pt x="6927" y="793045"/>
                    <a:pt x="13854" y="698372"/>
                  </a:cubicBezTo>
                  <a:cubicBezTo>
                    <a:pt x="20781" y="603699"/>
                    <a:pt x="344054" y="601390"/>
                    <a:pt x="346363" y="518263"/>
                  </a:cubicBezTo>
                  <a:cubicBezTo>
                    <a:pt x="348672" y="435136"/>
                    <a:pt x="30018" y="278118"/>
                    <a:pt x="27709" y="199609"/>
                  </a:cubicBezTo>
                  <a:cubicBezTo>
                    <a:pt x="25400" y="121100"/>
                    <a:pt x="159327" y="54136"/>
                    <a:pt x="332509" y="47209"/>
                  </a:cubicBezTo>
                  <a:cubicBezTo>
                    <a:pt x="505691" y="40282"/>
                    <a:pt x="992909" y="-107500"/>
                    <a:pt x="1066800" y="158045"/>
                  </a:cubicBezTo>
                  <a:cubicBezTo>
                    <a:pt x="1140691" y="423590"/>
                    <a:pt x="898236" y="1393408"/>
                    <a:pt x="775854" y="1640481"/>
                  </a:cubicBezTo>
                  <a:cubicBezTo>
                    <a:pt x="653472" y="1887554"/>
                    <a:pt x="434109" y="1677427"/>
                    <a:pt x="304800" y="1626627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050" dirty="0">
                <a:latin typeface="Calibri Light" panose="020F0302020204030204" pitchFamily="34" charset="0"/>
              </a:endParaRPr>
            </a:p>
          </p:txBody>
        </p:sp>
        <p:pic>
          <p:nvPicPr>
            <p:cNvPr id="349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4059" y="4447199"/>
              <a:ext cx="2362200" cy="20288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50" name="Freeform 114"/>
            <p:cNvSpPr/>
            <p:nvPr/>
          </p:nvSpPr>
          <p:spPr>
            <a:xfrm>
              <a:off x="638978" y="4032173"/>
              <a:ext cx="341523" cy="462724"/>
            </a:xfrm>
            <a:custGeom>
              <a:avLst/>
              <a:gdLst>
                <a:gd name="connsiteX0" fmla="*/ 341523 w 341523"/>
                <a:gd name="connsiteY0" fmla="*/ 0 h 462724"/>
                <a:gd name="connsiteX1" fmla="*/ 66102 w 341523"/>
                <a:gd name="connsiteY1" fmla="*/ 22034 h 462724"/>
                <a:gd name="connsiteX2" fmla="*/ 11017 w 341523"/>
                <a:gd name="connsiteY2" fmla="*/ 110169 h 462724"/>
                <a:gd name="connsiteX3" fmla="*/ 0 w 341523"/>
                <a:gd name="connsiteY3" fmla="*/ 143220 h 462724"/>
                <a:gd name="connsiteX4" fmla="*/ 22034 w 341523"/>
                <a:gd name="connsiteY4" fmla="*/ 253388 h 462724"/>
                <a:gd name="connsiteX5" fmla="*/ 44068 w 341523"/>
                <a:gd name="connsiteY5" fmla="*/ 286439 h 462724"/>
                <a:gd name="connsiteX6" fmla="*/ 55085 w 341523"/>
                <a:gd name="connsiteY6" fmla="*/ 319490 h 462724"/>
                <a:gd name="connsiteX7" fmla="*/ 88135 w 341523"/>
                <a:gd name="connsiteY7" fmla="*/ 341523 h 462724"/>
                <a:gd name="connsiteX8" fmla="*/ 132203 w 341523"/>
                <a:gd name="connsiteY8" fmla="*/ 407625 h 462724"/>
                <a:gd name="connsiteX9" fmla="*/ 231355 w 341523"/>
                <a:gd name="connsiteY9" fmla="*/ 451692 h 462724"/>
                <a:gd name="connsiteX10" fmla="*/ 286439 w 341523"/>
                <a:gd name="connsiteY10" fmla="*/ 462709 h 46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1523" h="462724">
                  <a:moveTo>
                    <a:pt x="341523" y="0"/>
                  </a:moveTo>
                  <a:cubicBezTo>
                    <a:pt x="249716" y="7345"/>
                    <a:pt x="157277" y="9009"/>
                    <a:pt x="66102" y="22034"/>
                  </a:cubicBezTo>
                  <a:cubicBezTo>
                    <a:pt x="23329" y="28145"/>
                    <a:pt x="20395" y="82036"/>
                    <a:pt x="11017" y="110169"/>
                  </a:cubicBezTo>
                  <a:lnTo>
                    <a:pt x="0" y="143220"/>
                  </a:lnTo>
                  <a:cubicBezTo>
                    <a:pt x="4060" y="171641"/>
                    <a:pt x="6651" y="222622"/>
                    <a:pt x="22034" y="253388"/>
                  </a:cubicBezTo>
                  <a:cubicBezTo>
                    <a:pt x="27956" y="265231"/>
                    <a:pt x="38147" y="274596"/>
                    <a:pt x="44068" y="286439"/>
                  </a:cubicBezTo>
                  <a:cubicBezTo>
                    <a:pt x="49261" y="296826"/>
                    <a:pt x="47830" y="310422"/>
                    <a:pt x="55085" y="319490"/>
                  </a:cubicBezTo>
                  <a:cubicBezTo>
                    <a:pt x="63356" y="329829"/>
                    <a:pt x="77118" y="334179"/>
                    <a:pt x="88135" y="341523"/>
                  </a:cubicBezTo>
                  <a:cubicBezTo>
                    <a:pt x="102824" y="363557"/>
                    <a:pt x="110169" y="392936"/>
                    <a:pt x="132203" y="407625"/>
                  </a:cubicBezTo>
                  <a:cubicBezTo>
                    <a:pt x="175610" y="436562"/>
                    <a:pt x="168424" y="435959"/>
                    <a:pt x="231355" y="451692"/>
                  </a:cubicBezTo>
                  <a:cubicBezTo>
                    <a:pt x="278985" y="463600"/>
                    <a:pt x="260281" y="462709"/>
                    <a:pt x="286439" y="462709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050" dirty="0">
                <a:latin typeface="Calibri Light" panose="020F0302020204030204" pitchFamily="34" charset="0"/>
              </a:endParaRPr>
            </a:p>
          </p:txBody>
        </p:sp>
        <p:pic>
          <p:nvPicPr>
            <p:cNvPr id="351" name="Picture 4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2944" y="2777963"/>
              <a:ext cx="2873039" cy="1687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52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4059" y="3886201"/>
              <a:ext cx="2362200" cy="25384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353" name="Group 117"/>
          <p:cNvGrpSpPr>
            <a:grpSpLocks noChangeAspect="1"/>
          </p:cNvGrpSpPr>
          <p:nvPr/>
        </p:nvGrpSpPr>
        <p:grpSpPr>
          <a:xfrm>
            <a:off x="1547734" y="2148324"/>
            <a:ext cx="700088" cy="793583"/>
            <a:chOff x="422564" y="2777963"/>
            <a:chExt cx="3733800" cy="4232438"/>
          </a:xfrm>
        </p:grpSpPr>
        <p:pic>
          <p:nvPicPr>
            <p:cNvPr id="354" name="Picture 2" descr="http://www.iconhot.com/icon/png/rrze/720/server-multiple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2564" y="3276600"/>
              <a:ext cx="3733800" cy="37338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5" name="Freeform 119"/>
            <p:cNvSpPr/>
            <p:nvPr/>
          </p:nvSpPr>
          <p:spPr>
            <a:xfrm>
              <a:off x="568037" y="4566355"/>
              <a:ext cx="1080540" cy="1758340"/>
            </a:xfrm>
            <a:custGeom>
              <a:avLst/>
              <a:gdLst>
                <a:gd name="connsiteX0" fmla="*/ 304800 w 1080540"/>
                <a:gd name="connsiteY0" fmla="*/ 1626627 h 1758340"/>
                <a:gd name="connsiteX1" fmla="*/ 0 w 1080540"/>
                <a:gd name="connsiteY1" fmla="*/ 1335681 h 1758340"/>
                <a:gd name="connsiteX2" fmla="*/ 304800 w 1080540"/>
                <a:gd name="connsiteY2" fmla="*/ 1086300 h 1758340"/>
                <a:gd name="connsiteX3" fmla="*/ 13854 w 1080540"/>
                <a:gd name="connsiteY3" fmla="*/ 698372 h 1758340"/>
                <a:gd name="connsiteX4" fmla="*/ 346363 w 1080540"/>
                <a:gd name="connsiteY4" fmla="*/ 518263 h 1758340"/>
                <a:gd name="connsiteX5" fmla="*/ 27709 w 1080540"/>
                <a:gd name="connsiteY5" fmla="*/ 199609 h 1758340"/>
                <a:gd name="connsiteX6" fmla="*/ 332509 w 1080540"/>
                <a:gd name="connsiteY6" fmla="*/ 47209 h 1758340"/>
                <a:gd name="connsiteX7" fmla="*/ 1066800 w 1080540"/>
                <a:gd name="connsiteY7" fmla="*/ 158045 h 1758340"/>
                <a:gd name="connsiteX8" fmla="*/ 775854 w 1080540"/>
                <a:gd name="connsiteY8" fmla="*/ 1640481 h 1758340"/>
                <a:gd name="connsiteX9" fmla="*/ 304800 w 1080540"/>
                <a:gd name="connsiteY9" fmla="*/ 1626627 h 1758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80540" h="1758340">
                  <a:moveTo>
                    <a:pt x="304800" y="1626627"/>
                  </a:moveTo>
                  <a:cubicBezTo>
                    <a:pt x="175491" y="1575827"/>
                    <a:pt x="0" y="1425735"/>
                    <a:pt x="0" y="1335681"/>
                  </a:cubicBezTo>
                  <a:cubicBezTo>
                    <a:pt x="0" y="1245627"/>
                    <a:pt x="302491" y="1192518"/>
                    <a:pt x="304800" y="1086300"/>
                  </a:cubicBezTo>
                  <a:cubicBezTo>
                    <a:pt x="307109" y="980082"/>
                    <a:pt x="6927" y="793045"/>
                    <a:pt x="13854" y="698372"/>
                  </a:cubicBezTo>
                  <a:cubicBezTo>
                    <a:pt x="20781" y="603699"/>
                    <a:pt x="344054" y="601390"/>
                    <a:pt x="346363" y="518263"/>
                  </a:cubicBezTo>
                  <a:cubicBezTo>
                    <a:pt x="348672" y="435136"/>
                    <a:pt x="30018" y="278118"/>
                    <a:pt x="27709" y="199609"/>
                  </a:cubicBezTo>
                  <a:cubicBezTo>
                    <a:pt x="25400" y="121100"/>
                    <a:pt x="159327" y="54136"/>
                    <a:pt x="332509" y="47209"/>
                  </a:cubicBezTo>
                  <a:cubicBezTo>
                    <a:pt x="505691" y="40282"/>
                    <a:pt x="992909" y="-107500"/>
                    <a:pt x="1066800" y="158045"/>
                  </a:cubicBezTo>
                  <a:cubicBezTo>
                    <a:pt x="1140691" y="423590"/>
                    <a:pt x="898236" y="1393408"/>
                    <a:pt x="775854" y="1640481"/>
                  </a:cubicBezTo>
                  <a:cubicBezTo>
                    <a:pt x="653472" y="1887554"/>
                    <a:pt x="434109" y="1677427"/>
                    <a:pt x="304800" y="1626627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050" dirty="0">
                <a:latin typeface="Calibri Light" panose="020F0302020204030204" pitchFamily="34" charset="0"/>
              </a:endParaRPr>
            </a:p>
          </p:txBody>
        </p:sp>
        <p:pic>
          <p:nvPicPr>
            <p:cNvPr id="356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4059" y="4447199"/>
              <a:ext cx="2362200" cy="20288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57" name="Freeform 121"/>
            <p:cNvSpPr/>
            <p:nvPr/>
          </p:nvSpPr>
          <p:spPr>
            <a:xfrm>
              <a:off x="638978" y="4032173"/>
              <a:ext cx="341523" cy="462724"/>
            </a:xfrm>
            <a:custGeom>
              <a:avLst/>
              <a:gdLst>
                <a:gd name="connsiteX0" fmla="*/ 341523 w 341523"/>
                <a:gd name="connsiteY0" fmla="*/ 0 h 462724"/>
                <a:gd name="connsiteX1" fmla="*/ 66102 w 341523"/>
                <a:gd name="connsiteY1" fmla="*/ 22034 h 462724"/>
                <a:gd name="connsiteX2" fmla="*/ 11017 w 341523"/>
                <a:gd name="connsiteY2" fmla="*/ 110169 h 462724"/>
                <a:gd name="connsiteX3" fmla="*/ 0 w 341523"/>
                <a:gd name="connsiteY3" fmla="*/ 143220 h 462724"/>
                <a:gd name="connsiteX4" fmla="*/ 22034 w 341523"/>
                <a:gd name="connsiteY4" fmla="*/ 253388 h 462724"/>
                <a:gd name="connsiteX5" fmla="*/ 44068 w 341523"/>
                <a:gd name="connsiteY5" fmla="*/ 286439 h 462724"/>
                <a:gd name="connsiteX6" fmla="*/ 55085 w 341523"/>
                <a:gd name="connsiteY6" fmla="*/ 319490 h 462724"/>
                <a:gd name="connsiteX7" fmla="*/ 88135 w 341523"/>
                <a:gd name="connsiteY7" fmla="*/ 341523 h 462724"/>
                <a:gd name="connsiteX8" fmla="*/ 132203 w 341523"/>
                <a:gd name="connsiteY8" fmla="*/ 407625 h 462724"/>
                <a:gd name="connsiteX9" fmla="*/ 231355 w 341523"/>
                <a:gd name="connsiteY9" fmla="*/ 451692 h 462724"/>
                <a:gd name="connsiteX10" fmla="*/ 286439 w 341523"/>
                <a:gd name="connsiteY10" fmla="*/ 462709 h 46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1523" h="462724">
                  <a:moveTo>
                    <a:pt x="341523" y="0"/>
                  </a:moveTo>
                  <a:cubicBezTo>
                    <a:pt x="249716" y="7345"/>
                    <a:pt x="157277" y="9009"/>
                    <a:pt x="66102" y="22034"/>
                  </a:cubicBezTo>
                  <a:cubicBezTo>
                    <a:pt x="23329" y="28145"/>
                    <a:pt x="20395" y="82036"/>
                    <a:pt x="11017" y="110169"/>
                  </a:cubicBezTo>
                  <a:lnTo>
                    <a:pt x="0" y="143220"/>
                  </a:lnTo>
                  <a:cubicBezTo>
                    <a:pt x="4060" y="171641"/>
                    <a:pt x="6651" y="222622"/>
                    <a:pt x="22034" y="253388"/>
                  </a:cubicBezTo>
                  <a:cubicBezTo>
                    <a:pt x="27956" y="265231"/>
                    <a:pt x="38147" y="274596"/>
                    <a:pt x="44068" y="286439"/>
                  </a:cubicBezTo>
                  <a:cubicBezTo>
                    <a:pt x="49261" y="296826"/>
                    <a:pt x="47830" y="310422"/>
                    <a:pt x="55085" y="319490"/>
                  </a:cubicBezTo>
                  <a:cubicBezTo>
                    <a:pt x="63356" y="329829"/>
                    <a:pt x="77118" y="334179"/>
                    <a:pt x="88135" y="341523"/>
                  </a:cubicBezTo>
                  <a:cubicBezTo>
                    <a:pt x="102824" y="363557"/>
                    <a:pt x="110169" y="392936"/>
                    <a:pt x="132203" y="407625"/>
                  </a:cubicBezTo>
                  <a:cubicBezTo>
                    <a:pt x="175610" y="436562"/>
                    <a:pt x="168424" y="435959"/>
                    <a:pt x="231355" y="451692"/>
                  </a:cubicBezTo>
                  <a:cubicBezTo>
                    <a:pt x="278985" y="463600"/>
                    <a:pt x="260281" y="462709"/>
                    <a:pt x="286439" y="462709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050" dirty="0">
                <a:latin typeface="Calibri Light" panose="020F0302020204030204" pitchFamily="34" charset="0"/>
              </a:endParaRPr>
            </a:p>
          </p:txBody>
        </p:sp>
        <p:pic>
          <p:nvPicPr>
            <p:cNvPr id="358" name="Picture 4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2944" y="2777963"/>
              <a:ext cx="2873039" cy="1687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59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4059" y="3886201"/>
              <a:ext cx="2362200" cy="25384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360" name="Group 124"/>
          <p:cNvGrpSpPr>
            <a:grpSpLocks noChangeAspect="1"/>
          </p:cNvGrpSpPr>
          <p:nvPr/>
        </p:nvGrpSpPr>
        <p:grpSpPr>
          <a:xfrm>
            <a:off x="2306698" y="2139625"/>
            <a:ext cx="700088" cy="793583"/>
            <a:chOff x="422564" y="2777963"/>
            <a:chExt cx="3733800" cy="4232438"/>
          </a:xfrm>
        </p:grpSpPr>
        <p:pic>
          <p:nvPicPr>
            <p:cNvPr id="361" name="Picture 2" descr="http://www.iconhot.com/icon/png/rrze/720/server-multiple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2564" y="3276600"/>
              <a:ext cx="3733800" cy="37338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2" name="Freeform 126"/>
            <p:cNvSpPr/>
            <p:nvPr/>
          </p:nvSpPr>
          <p:spPr>
            <a:xfrm>
              <a:off x="568037" y="4566355"/>
              <a:ext cx="1080540" cy="1758340"/>
            </a:xfrm>
            <a:custGeom>
              <a:avLst/>
              <a:gdLst>
                <a:gd name="connsiteX0" fmla="*/ 304800 w 1080540"/>
                <a:gd name="connsiteY0" fmla="*/ 1626627 h 1758340"/>
                <a:gd name="connsiteX1" fmla="*/ 0 w 1080540"/>
                <a:gd name="connsiteY1" fmla="*/ 1335681 h 1758340"/>
                <a:gd name="connsiteX2" fmla="*/ 304800 w 1080540"/>
                <a:gd name="connsiteY2" fmla="*/ 1086300 h 1758340"/>
                <a:gd name="connsiteX3" fmla="*/ 13854 w 1080540"/>
                <a:gd name="connsiteY3" fmla="*/ 698372 h 1758340"/>
                <a:gd name="connsiteX4" fmla="*/ 346363 w 1080540"/>
                <a:gd name="connsiteY4" fmla="*/ 518263 h 1758340"/>
                <a:gd name="connsiteX5" fmla="*/ 27709 w 1080540"/>
                <a:gd name="connsiteY5" fmla="*/ 199609 h 1758340"/>
                <a:gd name="connsiteX6" fmla="*/ 332509 w 1080540"/>
                <a:gd name="connsiteY6" fmla="*/ 47209 h 1758340"/>
                <a:gd name="connsiteX7" fmla="*/ 1066800 w 1080540"/>
                <a:gd name="connsiteY7" fmla="*/ 158045 h 1758340"/>
                <a:gd name="connsiteX8" fmla="*/ 775854 w 1080540"/>
                <a:gd name="connsiteY8" fmla="*/ 1640481 h 1758340"/>
                <a:gd name="connsiteX9" fmla="*/ 304800 w 1080540"/>
                <a:gd name="connsiteY9" fmla="*/ 1626627 h 1758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80540" h="1758340">
                  <a:moveTo>
                    <a:pt x="304800" y="1626627"/>
                  </a:moveTo>
                  <a:cubicBezTo>
                    <a:pt x="175491" y="1575827"/>
                    <a:pt x="0" y="1425735"/>
                    <a:pt x="0" y="1335681"/>
                  </a:cubicBezTo>
                  <a:cubicBezTo>
                    <a:pt x="0" y="1245627"/>
                    <a:pt x="302491" y="1192518"/>
                    <a:pt x="304800" y="1086300"/>
                  </a:cubicBezTo>
                  <a:cubicBezTo>
                    <a:pt x="307109" y="980082"/>
                    <a:pt x="6927" y="793045"/>
                    <a:pt x="13854" y="698372"/>
                  </a:cubicBezTo>
                  <a:cubicBezTo>
                    <a:pt x="20781" y="603699"/>
                    <a:pt x="344054" y="601390"/>
                    <a:pt x="346363" y="518263"/>
                  </a:cubicBezTo>
                  <a:cubicBezTo>
                    <a:pt x="348672" y="435136"/>
                    <a:pt x="30018" y="278118"/>
                    <a:pt x="27709" y="199609"/>
                  </a:cubicBezTo>
                  <a:cubicBezTo>
                    <a:pt x="25400" y="121100"/>
                    <a:pt x="159327" y="54136"/>
                    <a:pt x="332509" y="47209"/>
                  </a:cubicBezTo>
                  <a:cubicBezTo>
                    <a:pt x="505691" y="40282"/>
                    <a:pt x="992909" y="-107500"/>
                    <a:pt x="1066800" y="158045"/>
                  </a:cubicBezTo>
                  <a:cubicBezTo>
                    <a:pt x="1140691" y="423590"/>
                    <a:pt x="898236" y="1393408"/>
                    <a:pt x="775854" y="1640481"/>
                  </a:cubicBezTo>
                  <a:cubicBezTo>
                    <a:pt x="653472" y="1887554"/>
                    <a:pt x="434109" y="1677427"/>
                    <a:pt x="304800" y="1626627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050" dirty="0">
                <a:latin typeface="Calibri Light" panose="020F0302020204030204" pitchFamily="34" charset="0"/>
              </a:endParaRPr>
            </a:p>
          </p:txBody>
        </p:sp>
        <p:pic>
          <p:nvPicPr>
            <p:cNvPr id="363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4059" y="4447199"/>
              <a:ext cx="2362200" cy="20288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64" name="Freeform 128"/>
            <p:cNvSpPr/>
            <p:nvPr/>
          </p:nvSpPr>
          <p:spPr>
            <a:xfrm>
              <a:off x="638978" y="4032173"/>
              <a:ext cx="341523" cy="462724"/>
            </a:xfrm>
            <a:custGeom>
              <a:avLst/>
              <a:gdLst>
                <a:gd name="connsiteX0" fmla="*/ 341523 w 341523"/>
                <a:gd name="connsiteY0" fmla="*/ 0 h 462724"/>
                <a:gd name="connsiteX1" fmla="*/ 66102 w 341523"/>
                <a:gd name="connsiteY1" fmla="*/ 22034 h 462724"/>
                <a:gd name="connsiteX2" fmla="*/ 11017 w 341523"/>
                <a:gd name="connsiteY2" fmla="*/ 110169 h 462724"/>
                <a:gd name="connsiteX3" fmla="*/ 0 w 341523"/>
                <a:gd name="connsiteY3" fmla="*/ 143220 h 462724"/>
                <a:gd name="connsiteX4" fmla="*/ 22034 w 341523"/>
                <a:gd name="connsiteY4" fmla="*/ 253388 h 462724"/>
                <a:gd name="connsiteX5" fmla="*/ 44068 w 341523"/>
                <a:gd name="connsiteY5" fmla="*/ 286439 h 462724"/>
                <a:gd name="connsiteX6" fmla="*/ 55085 w 341523"/>
                <a:gd name="connsiteY6" fmla="*/ 319490 h 462724"/>
                <a:gd name="connsiteX7" fmla="*/ 88135 w 341523"/>
                <a:gd name="connsiteY7" fmla="*/ 341523 h 462724"/>
                <a:gd name="connsiteX8" fmla="*/ 132203 w 341523"/>
                <a:gd name="connsiteY8" fmla="*/ 407625 h 462724"/>
                <a:gd name="connsiteX9" fmla="*/ 231355 w 341523"/>
                <a:gd name="connsiteY9" fmla="*/ 451692 h 462724"/>
                <a:gd name="connsiteX10" fmla="*/ 286439 w 341523"/>
                <a:gd name="connsiteY10" fmla="*/ 462709 h 46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1523" h="462724">
                  <a:moveTo>
                    <a:pt x="341523" y="0"/>
                  </a:moveTo>
                  <a:cubicBezTo>
                    <a:pt x="249716" y="7345"/>
                    <a:pt x="157277" y="9009"/>
                    <a:pt x="66102" y="22034"/>
                  </a:cubicBezTo>
                  <a:cubicBezTo>
                    <a:pt x="23329" y="28145"/>
                    <a:pt x="20395" y="82036"/>
                    <a:pt x="11017" y="110169"/>
                  </a:cubicBezTo>
                  <a:lnTo>
                    <a:pt x="0" y="143220"/>
                  </a:lnTo>
                  <a:cubicBezTo>
                    <a:pt x="4060" y="171641"/>
                    <a:pt x="6651" y="222622"/>
                    <a:pt x="22034" y="253388"/>
                  </a:cubicBezTo>
                  <a:cubicBezTo>
                    <a:pt x="27956" y="265231"/>
                    <a:pt x="38147" y="274596"/>
                    <a:pt x="44068" y="286439"/>
                  </a:cubicBezTo>
                  <a:cubicBezTo>
                    <a:pt x="49261" y="296826"/>
                    <a:pt x="47830" y="310422"/>
                    <a:pt x="55085" y="319490"/>
                  </a:cubicBezTo>
                  <a:cubicBezTo>
                    <a:pt x="63356" y="329829"/>
                    <a:pt x="77118" y="334179"/>
                    <a:pt x="88135" y="341523"/>
                  </a:cubicBezTo>
                  <a:cubicBezTo>
                    <a:pt x="102824" y="363557"/>
                    <a:pt x="110169" y="392936"/>
                    <a:pt x="132203" y="407625"/>
                  </a:cubicBezTo>
                  <a:cubicBezTo>
                    <a:pt x="175610" y="436562"/>
                    <a:pt x="168424" y="435959"/>
                    <a:pt x="231355" y="451692"/>
                  </a:cubicBezTo>
                  <a:cubicBezTo>
                    <a:pt x="278985" y="463600"/>
                    <a:pt x="260281" y="462709"/>
                    <a:pt x="286439" y="462709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050" dirty="0">
                <a:latin typeface="Calibri Light" panose="020F0302020204030204" pitchFamily="34" charset="0"/>
              </a:endParaRPr>
            </a:p>
          </p:txBody>
        </p:sp>
        <p:pic>
          <p:nvPicPr>
            <p:cNvPr id="365" name="Picture 4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2944" y="2777963"/>
              <a:ext cx="2873039" cy="1687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66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4059" y="3886201"/>
              <a:ext cx="2362200" cy="25384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367" name="Group 131"/>
          <p:cNvGrpSpPr>
            <a:grpSpLocks noChangeAspect="1"/>
          </p:cNvGrpSpPr>
          <p:nvPr/>
        </p:nvGrpSpPr>
        <p:grpSpPr>
          <a:xfrm>
            <a:off x="3395833" y="2296722"/>
            <a:ext cx="700088" cy="793583"/>
            <a:chOff x="422564" y="2777963"/>
            <a:chExt cx="3733800" cy="4232438"/>
          </a:xfrm>
        </p:grpSpPr>
        <p:pic>
          <p:nvPicPr>
            <p:cNvPr id="368" name="Picture 2" descr="http://www.iconhot.com/icon/png/rrze/720/server-multiple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2564" y="3276600"/>
              <a:ext cx="3733800" cy="37338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9" name="Freeform 133"/>
            <p:cNvSpPr/>
            <p:nvPr/>
          </p:nvSpPr>
          <p:spPr>
            <a:xfrm>
              <a:off x="568037" y="4566355"/>
              <a:ext cx="1080540" cy="1758340"/>
            </a:xfrm>
            <a:custGeom>
              <a:avLst/>
              <a:gdLst>
                <a:gd name="connsiteX0" fmla="*/ 304800 w 1080540"/>
                <a:gd name="connsiteY0" fmla="*/ 1626627 h 1758340"/>
                <a:gd name="connsiteX1" fmla="*/ 0 w 1080540"/>
                <a:gd name="connsiteY1" fmla="*/ 1335681 h 1758340"/>
                <a:gd name="connsiteX2" fmla="*/ 304800 w 1080540"/>
                <a:gd name="connsiteY2" fmla="*/ 1086300 h 1758340"/>
                <a:gd name="connsiteX3" fmla="*/ 13854 w 1080540"/>
                <a:gd name="connsiteY3" fmla="*/ 698372 h 1758340"/>
                <a:gd name="connsiteX4" fmla="*/ 346363 w 1080540"/>
                <a:gd name="connsiteY4" fmla="*/ 518263 h 1758340"/>
                <a:gd name="connsiteX5" fmla="*/ 27709 w 1080540"/>
                <a:gd name="connsiteY5" fmla="*/ 199609 h 1758340"/>
                <a:gd name="connsiteX6" fmla="*/ 332509 w 1080540"/>
                <a:gd name="connsiteY6" fmla="*/ 47209 h 1758340"/>
                <a:gd name="connsiteX7" fmla="*/ 1066800 w 1080540"/>
                <a:gd name="connsiteY7" fmla="*/ 158045 h 1758340"/>
                <a:gd name="connsiteX8" fmla="*/ 775854 w 1080540"/>
                <a:gd name="connsiteY8" fmla="*/ 1640481 h 1758340"/>
                <a:gd name="connsiteX9" fmla="*/ 304800 w 1080540"/>
                <a:gd name="connsiteY9" fmla="*/ 1626627 h 1758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80540" h="1758340">
                  <a:moveTo>
                    <a:pt x="304800" y="1626627"/>
                  </a:moveTo>
                  <a:cubicBezTo>
                    <a:pt x="175491" y="1575827"/>
                    <a:pt x="0" y="1425735"/>
                    <a:pt x="0" y="1335681"/>
                  </a:cubicBezTo>
                  <a:cubicBezTo>
                    <a:pt x="0" y="1245627"/>
                    <a:pt x="302491" y="1192518"/>
                    <a:pt x="304800" y="1086300"/>
                  </a:cubicBezTo>
                  <a:cubicBezTo>
                    <a:pt x="307109" y="980082"/>
                    <a:pt x="6927" y="793045"/>
                    <a:pt x="13854" y="698372"/>
                  </a:cubicBezTo>
                  <a:cubicBezTo>
                    <a:pt x="20781" y="603699"/>
                    <a:pt x="344054" y="601390"/>
                    <a:pt x="346363" y="518263"/>
                  </a:cubicBezTo>
                  <a:cubicBezTo>
                    <a:pt x="348672" y="435136"/>
                    <a:pt x="30018" y="278118"/>
                    <a:pt x="27709" y="199609"/>
                  </a:cubicBezTo>
                  <a:cubicBezTo>
                    <a:pt x="25400" y="121100"/>
                    <a:pt x="159327" y="54136"/>
                    <a:pt x="332509" y="47209"/>
                  </a:cubicBezTo>
                  <a:cubicBezTo>
                    <a:pt x="505691" y="40282"/>
                    <a:pt x="992909" y="-107500"/>
                    <a:pt x="1066800" y="158045"/>
                  </a:cubicBezTo>
                  <a:cubicBezTo>
                    <a:pt x="1140691" y="423590"/>
                    <a:pt x="898236" y="1393408"/>
                    <a:pt x="775854" y="1640481"/>
                  </a:cubicBezTo>
                  <a:cubicBezTo>
                    <a:pt x="653472" y="1887554"/>
                    <a:pt x="434109" y="1677427"/>
                    <a:pt x="304800" y="1626627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050" dirty="0">
                <a:latin typeface="Calibri Light" panose="020F0302020204030204" pitchFamily="34" charset="0"/>
              </a:endParaRPr>
            </a:p>
          </p:txBody>
        </p:sp>
        <p:pic>
          <p:nvPicPr>
            <p:cNvPr id="370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4059" y="4447199"/>
              <a:ext cx="2362200" cy="20288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71" name="Freeform 135"/>
            <p:cNvSpPr/>
            <p:nvPr/>
          </p:nvSpPr>
          <p:spPr>
            <a:xfrm>
              <a:off x="638978" y="4032173"/>
              <a:ext cx="341523" cy="462724"/>
            </a:xfrm>
            <a:custGeom>
              <a:avLst/>
              <a:gdLst>
                <a:gd name="connsiteX0" fmla="*/ 341523 w 341523"/>
                <a:gd name="connsiteY0" fmla="*/ 0 h 462724"/>
                <a:gd name="connsiteX1" fmla="*/ 66102 w 341523"/>
                <a:gd name="connsiteY1" fmla="*/ 22034 h 462724"/>
                <a:gd name="connsiteX2" fmla="*/ 11017 w 341523"/>
                <a:gd name="connsiteY2" fmla="*/ 110169 h 462724"/>
                <a:gd name="connsiteX3" fmla="*/ 0 w 341523"/>
                <a:gd name="connsiteY3" fmla="*/ 143220 h 462724"/>
                <a:gd name="connsiteX4" fmla="*/ 22034 w 341523"/>
                <a:gd name="connsiteY4" fmla="*/ 253388 h 462724"/>
                <a:gd name="connsiteX5" fmla="*/ 44068 w 341523"/>
                <a:gd name="connsiteY5" fmla="*/ 286439 h 462724"/>
                <a:gd name="connsiteX6" fmla="*/ 55085 w 341523"/>
                <a:gd name="connsiteY6" fmla="*/ 319490 h 462724"/>
                <a:gd name="connsiteX7" fmla="*/ 88135 w 341523"/>
                <a:gd name="connsiteY7" fmla="*/ 341523 h 462724"/>
                <a:gd name="connsiteX8" fmla="*/ 132203 w 341523"/>
                <a:gd name="connsiteY8" fmla="*/ 407625 h 462724"/>
                <a:gd name="connsiteX9" fmla="*/ 231355 w 341523"/>
                <a:gd name="connsiteY9" fmla="*/ 451692 h 462724"/>
                <a:gd name="connsiteX10" fmla="*/ 286439 w 341523"/>
                <a:gd name="connsiteY10" fmla="*/ 462709 h 46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1523" h="462724">
                  <a:moveTo>
                    <a:pt x="341523" y="0"/>
                  </a:moveTo>
                  <a:cubicBezTo>
                    <a:pt x="249716" y="7345"/>
                    <a:pt x="157277" y="9009"/>
                    <a:pt x="66102" y="22034"/>
                  </a:cubicBezTo>
                  <a:cubicBezTo>
                    <a:pt x="23329" y="28145"/>
                    <a:pt x="20395" y="82036"/>
                    <a:pt x="11017" y="110169"/>
                  </a:cubicBezTo>
                  <a:lnTo>
                    <a:pt x="0" y="143220"/>
                  </a:lnTo>
                  <a:cubicBezTo>
                    <a:pt x="4060" y="171641"/>
                    <a:pt x="6651" y="222622"/>
                    <a:pt x="22034" y="253388"/>
                  </a:cubicBezTo>
                  <a:cubicBezTo>
                    <a:pt x="27956" y="265231"/>
                    <a:pt x="38147" y="274596"/>
                    <a:pt x="44068" y="286439"/>
                  </a:cubicBezTo>
                  <a:cubicBezTo>
                    <a:pt x="49261" y="296826"/>
                    <a:pt x="47830" y="310422"/>
                    <a:pt x="55085" y="319490"/>
                  </a:cubicBezTo>
                  <a:cubicBezTo>
                    <a:pt x="63356" y="329829"/>
                    <a:pt x="77118" y="334179"/>
                    <a:pt x="88135" y="341523"/>
                  </a:cubicBezTo>
                  <a:cubicBezTo>
                    <a:pt x="102824" y="363557"/>
                    <a:pt x="110169" y="392936"/>
                    <a:pt x="132203" y="407625"/>
                  </a:cubicBezTo>
                  <a:cubicBezTo>
                    <a:pt x="175610" y="436562"/>
                    <a:pt x="168424" y="435959"/>
                    <a:pt x="231355" y="451692"/>
                  </a:cubicBezTo>
                  <a:cubicBezTo>
                    <a:pt x="278985" y="463600"/>
                    <a:pt x="260281" y="462709"/>
                    <a:pt x="286439" y="462709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050" dirty="0">
                <a:latin typeface="Calibri Light" panose="020F0302020204030204" pitchFamily="34" charset="0"/>
              </a:endParaRPr>
            </a:p>
          </p:txBody>
        </p:sp>
        <p:pic>
          <p:nvPicPr>
            <p:cNvPr id="372" name="Picture 4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2944" y="2777963"/>
              <a:ext cx="2873039" cy="1687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73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4059" y="3886201"/>
              <a:ext cx="2362200" cy="25384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374" name="Group 146"/>
          <p:cNvGrpSpPr>
            <a:grpSpLocks noChangeAspect="1"/>
          </p:cNvGrpSpPr>
          <p:nvPr/>
        </p:nvGrpSpPr>
        <p:grpSpPr>
          <a:xfrm>
            <a:off x="3582896" y="3029278"/>
            <a:ext cx="700088" cy="793583"/>
            <a:chOff x="422564" y="2777963"/>
            <a:chExt cx="3733800" cy="4232438"/>
          </a:xfrm>
        </p:grpSpPr>
        <p:pic>
          <p:nvPicPr>
            <p:cNvPr id="375" name="Picture 2" descr="http://www.iconhot.com/icon/png/rrze/720/server-multiple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2564" y="3276600"/>
              <a:ext cx="3733800" cy="37338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6" name="Freeform 148"/>
            <p:cNvSpPr/>
            <p:nvPr/>
          </p:nvSpPr>
          <p:spPr>
            <a:xfrm>
              <a:off x="568037" y="4566355"/>
              <a:ext cx="1080540" cy="1758340"/>
            </a:xfrm>
            <a:custGeom>
              <a:avLst/>
              <a:gdLst>
                <a:gd name="connsiteX0" fmla="*/ 304800 w 1080540"/>
                <a:gd name="connsiteY0" fmla="*/ 1626627 h 1758340"/>
                <a:gd name="connsiteX1" fmla="*/ 0 w 1080540"/>
                <a:gd name="connsiteY1" fmla="*/ 1335681 h 1758340"/>
                <a:gd name="connsiteX2" fmla="*/ 304800 w 1080540"/>
                <a:gd name="connsiteY2" fmla="*/ 1086300 h 1758340"/>
                <a:gd name="connsiteX3" fmla="*/ 13854 w 1080540"/>
                <a:gd name="connsiteY3" fmla="*/ 698372 h 1758340"/>
                <a:gd name="connsiteX4" fmla="*/ 346363 w 1080540"/>
                <a:gd name="connsiteY4" fmla="*/ 518263 h 1758340"/>
                <a:gd name="connsiteX5" fmla="*/ 27709 w 1080540"/>
                <a:gd name="connsiteY5" fmla="*/ 199609 h 1758340"/>
                <a:gd name="connsiteX6" fmla="*/ 332509 w 1080540"/>
                <a:gd name="connsiteY6" fmla="*/ 47209 h 1758340"/>
                <a:gd name="connsiteX7" fmla="*/ 1066800 w 1080540"/>
                <a:gd name="connsiteY7" fmla="*/ 158045 h 1758340"/>
                <a:gd name="connsiteX8" fmla="*/ 775854 w 1080540"/>
                <a:gd name="connsiteY8" fmla="*/ 1640481 h 1758340"/>
                <a:gd name="connsiteX9" fmla="*/ 304800 w 1080540"/>
                <a:gd name="connsiteY9" fmla="*/ 1626627 h 1758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80540" h="1758340">
                  <a:moveTo>
                    <a:pt x="304800" y="1626627"/>
                  </a:moveTo>
                  <a:cubicBezTo>
                    <a:pt x="175491" y="1575827"/>
                    <a:pt x="0" y="1425735"/>
                    <a:pt x="0" y="1335681"/>
                  </a:cubicBezTo>
                  <a:cubicBezTo>
                    <a:pt x="0" y="1245627"/>
                    <a:pt x="302491" y="1192518"/>
                    <a:pt x="304800" y="1086300"/>
                  </a:cubicBezTo>
                  <a:cubicBezTo>
                    <a:pt x="307109" y="980082"/>
                    <a:pt x="6927" y="793045"/>
                    <a:pt x="13854" y="698372"/>
                  </a:cubicBezTo>
                  <a:cubicBezTo>
                    <a:pt x="20781" y="603699"/>
                    <a:pt x="344054" y="601390"/>
                    <a:pt x="346363" y="518263"/>
                  </a:cubicBezTo>
                  <a:cubicBezTo>
                    <a:pt x="348672" y="435136"/>
                    <a:pt x="30018" y="278118"/>
                    <a:pt x="27709" y="199609"/>
                  </a:cubicBezTo>
                  <a:cubicBezTo>
                    <a:pt x="25400" y="121100"/>
                    <a:pt x="159327" y="54136"/>
                    <a:pt x="332509" y="47209"/>
                  </a:cubicBezTo>
                  <a:cubicBezTo>
                    <a:pt x="505691" y="40282"/>
                    <a:pt x="992909" y="-107500"/>
                    <a:pt x="1066800" y="158045"/>
                  </a:cubicBezTo>
                  <a:cubicBezTo>
                    <a:pt x="1140691" y="423590"/>
                    <a:pt x="898236" y="1393408"/>
                    <a:pt x="775854" y="1640481"/>
                  </a:cubicBezTo>
                  <a:cubicBezTo>
                    <a:pt x="653472" y="1887554"/>
                    <a:pt x="434109" y="1677427"/>
                    <a:pt x="304800" y="1626627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050" dirty="0">
                <a:latin typeface="Calibri Light" panose="020F0302020204030204" pitchFamily="34" charset="0"/>
              </a:endParaRPr>
            </a:p>
          </p:txBody>
        </p:sp>
        <p:pic>
          <p:nvPicPr>
            <p:cNvPr id="377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4059" y="4447199"/>
              <a:ext cx="2362200" cy="20288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78" name="Freeform 150"/>
            <p:cNvSpPr/>
            <p:nvPr/>
          </p:nvSpPr>
          <p:spPr>
            <a:xfrm>
              <a:off x="638978" y="4032173"/>
              <a:ext cx="341523" cy="462724"/>
            </a:xfrm>
            <a:custGeom>
              <a:avLst/>
              <a:gdLst>
                <a:gd name="connsiteX0" fmla="*/ 341523 w 341523"/>
                <a:gd name="connsiteY0" fmla="*/ 0 h 462724"/>
                <a:gd name="connsiteX1" fmla="*/ 66102 w 341523"/>
                <a:gd name="connsiteY1" fmla="*/ 22034 h 462724"/>
                <a:gd name="connsiteX2" fmla="*/ 11017 w 341523"/>
                <a:gd name="connsiteY2" fmla="*/ 110169 h 462724"/>
                <a:gd name="connsiteX3" fmla="*/ 0 w 341523"/>
                <a:gd name="connsiteY3" fmla="*/ 143220 h 462724"/>
                <a:gd name="connsiteX4" fmla="*/ 22034 w 341523"/>
                <a:gd name="connsiteY4" fmla="*/ 253388 h 462724"/>
                <a:gd name="connsiteX5" fmla="*/ 44068 w 341523"/>
                <a:gd name="connsiteY5" fmla="*/ 286439 h 462724"/>
                <a:gd name="connsiteX6" fmla="*/ 55085 w 341523"/>
                <a:gd name="connsiteY6" fmla="*/ 319490 h 462724"/>
                <a:gd name="connsiteX7" fmla="*/ 88135 w 341523"/>
                <a:gd name="connsiteY7" fmla="*/ 341523 h 462724"/>
                <a:gd name="connsiteX8" fmla="*/ 132203 w 341523"/>
                <a:gd name="connsiteY8" fmla="*/ 407625 h 462724"/>
                <a:gd name="connsiteX9" fmla="*/ 231355 w 341523"/>
                <a:gd name="connsiteY9" fmla="*/ 451692 h 462724"/>
                <a:gd name="connsiteX10" fmla="*/ 286439 w 341523"/>
                <a:gd name="connsiteY10" fmla="*/ 462709 h 46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1523" h="462724">
                  <a:moveTo>
                    <a:pt x="341523" y="0"/>
                  </a:moveTo>
                  <a:cubicBezTo>
                    <a:pt x="249716" y="7345"/>
                    <a:pt x="157277" y="9009"/>
                    <a:pt x="66102" y="22034"/>
                  </a:cubicBezTo>
                  <a:cubicBezTo>
                    <a:pt x="23329" y="28145"/>
                    <a:pt x="20395" y="82036"/>
                    <a:pt x="11017" y="110169"/>
                  </a:cubicBezTo>
                  <a:lnTo>
                    <a:pt x="0" y="143220"/>
                  </a:lnTo>
                  <a:cubicBezTo>
                    <a:pt x="4060" y="171641"/>
                    <a:pt x="6651" y="222622"/>
                    <a:pt x="22034" y="253388"/>
                  </a:cubicBezTo>
                  <a:cubicBezTo>
                    <a:pt x="27956" y="265231"/>
                    <a:pt x="38147" y="274596"/>
                    <a:pt x="44068" y="286439"/>
                  </a:cubicBezTo>
                  <a:cubicBezTo>
                    <a:pt x="49261" y="296826"/>
                    <a:pt x="47830" y="310422"/>
                    <a:pt x="55085" y="319490"/>
                  </a:cubicBezTo>
                  <a:cubicBezTo>
                    <a:pt x="63356" y="329829"/>
                    <a:pt x="77118" y="334179"/>
                    <a:pt x="88135" y="341523"/>
                  </a:cubicBezTo>
                  <a:cubicBezTo>
                    <a:pt x="102824" y="363557"/>
                    <a:pt x="110169" y="392936"/>
                    <a:pt x="132203" y="407625"/>
                  </a:cubicBezTo>
                  <a:cubicBezTo>
                    <a:pt x="175610" y="436562"/>
                    <a:pt x="168424" y="435959"/>
                    <a:pt x="231355" y="451692"/>
                  </a:cubicBezTo>
                  <a:cubicBezTo>
                    <a:pt x="278985" y="463600"/>
                    <a:pt x="260281" y="462709"/>
                    <a:pt x="286439" y="462709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050" dirty="0">
                <a:latin typeface="Calibri Light" panose="020F0302020204030204" pitchFamily="34" charset="0"/>
              </a:endParaRPr>
            </a:p>
          </p:txBody>
        </p:sp>
        <p:pic>
          <p:nvPicPr>
            <p:cNvPr id="379" name="Picture 4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2944" y="2777963"/>
              <a:ext cx="2873039" cy="1687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80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4059" y="3886201"/>
              <a:ext cx="2362200" cy="25384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381" name="Group 153"/>
          <p:cNvGrpSpPr>
            <a:grpSpLocks noChangeAspect="1"/>
          </p:cNvGrpSpPr>
          <p:nvPr/>
        </p:nvGrpSpPr>
        <p:grpSpPr>
          <a:xfrm>
            <a:off x="4085617" y="3167654"/>
            <a:ext cx="700088" cy="793583"/>
            <a:chOff x="422564" y="2777963"/>
            <a:chExt cx="3733800" cy="4232438"/>
          </a:xfrm>
        </p:grpSpPr>
        <p:pic>
          <p:nvPicPr>
            <p:cNvPr id="382" name="Picture 2" descr="http://www.iconhot.com/icon/png/rrze/720/server-multiple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2564" y="3276600"/>
              <a:ext cx="3733800" cy="37338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3" name="Freeform 155"/>
            <p:cNvSpPr/>
            <p:nvPr/>
          </p:nvSpPr>
          <p:spPr>
            <a:xfrm>
              <a:off x="568037" y="4566355"/>
              <a:ext cx="1080540" cy="1758340"/>
            </a:xfrm>
            <a:custGeom>
              <a:avLst/>
              <a:gdLst>
                <a:gd name="connsiteX0" fmla="*/ 304800 w 1080540"/>
                <a:gd name="connsiteY0" fmla="*/ 1626627 h 1758340"/>
                <a:gd name="connsiteX1" fmla="*/ 0 w 1080540"/>
                <a:gd name="connsiteY1" fmla="*/ 1335681 h 1758340"/>
                <a:gd name="connsiteX2" fmla="*/ 304800 w 1080540"/>
                <a:gd name="connsiteY2" fmla="*/ 1086300 h 1758340"/>
                <a:gd name="connsiteX3" fmla="*/ 13854 w 1080540"/>
                <a:gd name="connsiteY3" fmla="*/ 698372 h 1758340"/>
                <a:gd name="connsiteX4" fmla="*/ 346363 w 1080540"/>
                <a:gd name="connsiteY4" fmla="*/ 518263 h 1758340"/>
                <a:gd name="connsiteX5" fmla="*/ 27709 w 1080540"/>
                <a:gd name="connsiteY5" fmla="*/ 199609 h 1758340"/>
                <a:gd name="connsiteX6" fmla="*/ 332509 w 1080540"/>
                <a:gd name="connsiteY6" fmla="*/ 47209 h 1758340"/>
                <a:gd name="connsiteX7" fmla="*/ 1066800 w 1080540"/>
                <a:gd name="connsiteY7" fmla="*/ 158045 h 1758340"/>
                <a:gd name="connsiteX8" fmla="*/ 775854 w 1080540"/>
                <a:gd name="connsiteY8" fmla="*/ 1640481 h 1758340"/>
                <a:gd name="connsiteX9" fmla="*/ 304800 w 1080540"/>
                <a:gd name="connsiteY9" fmla="*/ 1626627 h 1758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80540" h="1758340">
                  <a:moveTo>
                    <a:pt x="304800" y="1626627"/>
                  </a:moveTo>
                  <a:cubicBezTo>
                    <a:pt x="175491" y="1575827"/>
                    <a:pt x="0" y="1425735"/>
                    <a:pt x="0" y="1335681"/>
                  </a:cubicBezTo>
                  <a:cubicBezTo>
                    <a:pt x="0" y="1245627"/>
                    <a:pt x="302491" y="1192518"/>
                    <a:pt x="304800" y="1086300"/>
                  </a:cubicBezTo>
                  <a:cubicBezTo>
                    <a:pt x="307109" y="980082"/>
                    <a:pt x="6927" y="793045"/>
                    <a:pt x="13854" y="698372"/>
                  </a:cubicBezTo>
                  <a:cubicBezTo>
                    <a:pt x="20781" y="603699"/>
                    <a:pt x="344054" y="601390"/>
                    <a:pt x="346363" y="518263"/>
                  </a:cubicBezTo>
                  <a:cubicBezTo>
                    <a:pt x="348672" y="435136"/>
                    <a:pt x="30018" y="278118"/>
                    <a:pt x="27709" y="199609"/>
                  </a:cubicBezTo>
                  <a:cubicBezTo>
                    <a:pt x="25400" y="121100"/>
                    <a:pt x="159327" y="54136"/>
                    <a:pt x="332509" y="47209"/>
                  </a:cubicBezTo>
                  <a:cubicBezTo>
                    <a:pt x="505691" y="40282"/>
                    <a:pt x="992909" y="-107500"/>
                    <a:pt x="1066800" y="158045"/>
                  </a:cubicBezTo>
                  <a:cubicBezTo>
                    <a:pt x="1140691" y="423590"/>
                    <a:pt x="898236" y="1393408"/>
                    <a:pt x="775854" y="1640481"/>
                  </a:cubicBezTo>
                  <a:cubicBezTo>
                    <a:pt x="653472" y="1887554"/>
                    <a:pt x="434109" y="1677427"/>
                    <a:pt x="304800" y="1626627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050" dirty="0">
                <a:latin typeface="Calibri Light" panose="020F0302020204030204" pitchFamily="34" charset="0"/>
              </a:endParaRPr>
            </a:p>
          </p:txBody>
        </p:sp>
        <p:pic>
          <p:nvPicPr>
            <p:cNvPr id="384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4059" y="4447199"/>
              <a:ext cx="2362200" cy="20288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85" name="Freeform 157"/>
            <p:cNvSpPr/>
            <p:nvPr/>
          </p:nvSpPr>
          <p:spPr>
            <a:xfrm>
              <a:off x="638978" y="4032173"/>
              <a:ext cx="341523" cy="462724"/>
            </a:xfrm>
            <a:custGeom>
              <a:avLst/>
              <a:gdLst>
                <a:gd name="connsiteX0" fmla="*/ 341523 w 341523"/>
                <a:gd name="connsiteY0" fmla="*/ 0 h 462724"/>
                <a:gd name="connsiteX1" fmla="*/ 66102 w 341523"/>
                <a:gd name="connsiteY1" fmla="*/ 22034 h 462724"/>
                <a:gd name="connsiteX2" fmla="*/ 11017 w 341523"/>
                <a:gd name="connsiteY2" fmla="*/ 110169 h 462724"/>
                <a:gd name="connsiteX3" fmla="*/ 0 w 341523"/>
                <a:gd name="connsiteY3" fmla="*/ 143220 h 462724"/>
                <a:gd name="connsiteX4" fmla="*/ 22034 w 341523"/>
                <a:gd name="connsiteY4" fmla="*/ 253388 h 462724"/>
                <a:gd name="connsiteX5" fmla="*/ 44068 w 341523"/>
                <a:gd name="connsiteY5" fmla="*/ 286439 h 462724"/>
                <a:gd name="connsiteX6" fmla="*/ 55085 w 341523"/>
                <a:gd name="connsiteY6" fmla="*/ 319490 h 462724"/>
                <a:gd name="connsiteX7" fmla="*/ 88135 w 341523"/>
                <a:gd name="connsiteY7" fmla="*/ 341523 h 462724"/>
                <a:gd name="connsiteX8" fmla="*/ 132203 w 341523"/>
                <a:gd name="connsiteY8" fmla="*/ 407625 h 462724"/>
                <a:gd name="connsiteX9" fmla="*/ 231355 w 341523"/>
                <a:gd name="connsiteY9" fmla="*/ 451692 h 462724"/>
                <a:gd name="connsiteX10" fmla="*/ 286439 w 341523"/>
                <a:gd name="connsiteY10" fmla="*/ 462709 h 46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1523" h="462724">
                  <a:moveTo>
                    <a:pt x="341523" y="0"/>
                  </a:moveTo>
                  <a:cubicBezTo>
                    <a:pt x="249716" y="7345"/>
                    <a:pt x="157277" y="9009"/>
                    <a:pt x="66102" y="22034"/>
                  </a:cubicBezTo>
                  <a:cubicBezTo>
                    <a:pt x="23329" y="28145"/>
                    <a:pt x="20395" y="82036"/>
                    <a:pt x="11017" y="110169"/>
                  </a:cubicBezTo>
                  <a:lnTo>
                    <a:pt x="0" y="143220"/>
                  </a:lnTo>
                  <a:cubicBezTo>
                    <a:pt x="4060" y="171641"/>
                    <a:pt x="6651" y="222622"/>
                    <a:pt x="22034" y="253388"/>
                  </a:cubicBezTo>
                  <a:cubicBezTo>
                    <a:pt x="27956" y="265231"/>
                    <a:pt x="38147" y="274596"/>
                    <a:pt x="44068" y="286439"/>
                  </a:cubicBezTo>
                  <a:cubicBezTo>
                    <a:pt x="49261" y="296826"/>
                    <a:pt x="47830" y="310422"/>
                    <a:pt x="55085" y="319490"/>
                  </a:cubicBezTo>
                  <a:cubicBezTo>
                    <a:pt x="63356" y="329829"/>
                    <a:pt x="77118" y="334179"/>
                    <a:pt x="88135" y="341523"/>
                  </a:cubicBezTo>
                  <a:cubicBezTo>
                    <a:pt x="102824" y="363557"/>
                    <a:pt x="110169" y="392936"/>
                    <a:pt x="132203" y="407625"/>
                  </a:cubicBezTo>
                  <a:cubicBezTo>
                    <a:pt x="175610" y="436562"/>
                    <a:pt x="168424" y="435959"/>
                    <a:pt x="231355" y="451692"/>
                  </a:cubicBezTo>
                  <a:cubicBezTo>
                    <a:pt x="278985" y="463600"/>
                    <a:pt x="260281" y="462709"/>
                    <a:pt x="286439" y="462709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050" dirty="0">
                <a:latin typeface="Calibri Light" panose="020F0302020204030204" pitchFamily="34" charset="0"/>
              </a:endParaRPr>
            </a:p>
          </p:txBody>
        </p:sp>
        <p:pic>
          <p:nvPicPr>
            <p:cNvPr id="386" name="Picture 4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2944" y="2777963"/>
              <a:ext cx="2873039" cy="1687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87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4059" y="3886201"/>
              <a:ext cx="2362200" cy="25384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388" name="Group 160"/>
          <p:cNvGrpSpPr>
            <a:grpSpLocks noChangeAspect="1"/>
          </p:cNvGrpSpPr>
          <p:nvPr/>
        </p:nvGrpSpPr>
        <p:grpSpPr>
          <a:xfrm>
            <a:off x="3984551" y="2529943"/>
            <a:ext cx="700088" cy="793583"/>
            <a:chOff x="422564" y="2777963"/>
            <a:chExt cx="3733800" cy="4232438"/>
          </a:xfrm>
        </p:grpSpPr>
        <p:pic>
          <p:nvPicPr>
            <p:cNvPr id="389" name="Picture 2" descr="http://www.iconhot.com/icon/png/rrze/720/server-multiple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2564" y="3276600"/>
              <a:ext cx="3733800" cy="37338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90" name="Freeform 162"/>
            <p:cNvSpPr/>
            <p:nvPr/>
          </p:nvSpPr>
          <p:spPr>
            <a:xfrm>
              <a:off x="568037" y="4566355"/>
              <a:ext cx="1080540" cy="1758340"/>
            </a:xfrm>
            <a:custGeom>
              <a:avLst/>
              <a:gdLst>
                <a:gd name="connsiteX0" fmla="*/ 304800 w 1080540"/>
                <a:gd name="connsiteY0" fmla="*/ 1626627 h 1758340"/>
                <a:gd name="connsiteX1" fmla="*/ 0 w 1080540"/>
                <a:gd name="connsiteY1" fmla="*/ 1335681 h 1758340"/>
                <a:gd name="connsiteX2" fmla="*/ 304800 w 1080540"/>
                <a:gd name="connsiteY2" fmla="*/ 1086300 h 1758340"/>
                <a:gd name="connsiteX3" fmla="*/ 13854 w 1080540"/>
                <a:gd name="connsiteY3" fmla="*/ 698372 h 1758340"/>
                <a:gd name="connsiteX4" fmla="*/ 346363 w 1080540"/>
                <a:gd name="connsiteY4" fmla="*/ 518263 h 1758340"/>
                <a:gd name="connsiteX5" fmla="*/ 27709 w 1080540"/>
                <a:gd name="connsiteY5" fmla="*/ 199609 h 1758340"/>
                <a:gd name="connsiteX6" fmla="*/ 332509 w 1080540"/>
                <a:gd name="connsiteY6" fmla="*/ 47209 h 1758340"/>
                <a:gd name="connsiteX7" fmla="*/ 1066800 w 1080540"/>
                <a:gd name="connsiteY7" fmla="*/ 158045 h 1758340"/>
                <a:gd name="connsiteX8" fmla="*/ 775854 w 1080540"/>
                <a:gd name="connsiteY8" fmla="*/ 1640481 h 1758340"/>
                <a:gd name="connsiteX9" fmla="*/ 304800 w 1080540"/>
                <a:gd name="connsiteY9" fmla="*/ 1626627 h 1758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80540" h="1758340">
                  <a:moveTo>
                    <a:pt x="304800" y="1626627"/>
                  </a:moveTo>
                  <a:cubicBezTo>
                    <a:pt x="175491" y="1575827"/>
                    <a:pt x="0" y="1425735"/>
                    <a:pt x="0" y="1335681"/>
                  </a:cubicBezTo>
                  <a:cubicBezTo>
                    <a:pt x="0" y="1245627"/>
                    <a:pt x="302491" y="1192518"/>
                    <a:pt x="304800" y="1086300"/>
                  </a:cubicBezTo>
                  <a:cubicBezTo>
                    <a:pt x="307109" y="980082"/>
                    <a:pt x="6927" y="793045"/>
                    <a:pt x="13854" y="698372"/>
                  </a:cubicBezTo>
                  <a:cubicBezTo>
                    <a:pt x="20781" y="603699"/>
                    <a:pt x="344054" y="601390"/>
                    <a:pt x="346363" y="518263"/>
                  </a:cubicBezTo>
                  <a:cubicBezTo>
                    <a:pt x="348672" y="435136"/>
                    <a:pt x="30018" y="278118"/>
                    <a:pt x="27709" y="199609"/>
                  </a:cubicBezTo>
                  <a:cubicBezTo>
                    <a:pt x="25400" y="121100"/>
                    <a:pt x="159327" y="54136"/>
                    <a:pt x="332509" y="47209"/>
                  </a:cubicBezTo>
                  <a:cubicBezTo>
                    <a:pt x="505691" y="40282"/>
                    <a:pt x="992909" y="-107500"/>
                    <a:pt x="1066800" y="158045"/>
                  </a:cubicBezTo>
                  <a:cubicBezTo>
                    <a:pt x="1140691" y="423590"/>
                    <a:pt x="898236" y="1393408"/>
                    <a:pt x="775854" y="1640481"/>
                  </a:cubicBezTo>
                  <a:cubicBezTo>
                    <a:pt x="653472" y="1887554"/>
                    <a:pt x="434109" y="1677427"/>
                    <a:pt x="304800" y="1626627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050" dirty="0">
                <a:latin typeface="Calibri Light" panose="020F0302020204030204" pitchFamily="34" charset="0"/>
              </a:endParaRPr>
            </a:p>
          </p:txBody>
        </p:sp>
        <p:pic>
          <p:nvPicPr>
            <p:cNvPr id="391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4059" y="4447199"/>
              <a:ext cx="2362200" cy="20288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92" name="Freeform 164"/>
            <p:cNvSpPr/>
            <p:nvPr/>
          </p:nvSpPr>
          <p:spPr>
            <a:xfrm>
              <a:off x="638978" y="4032173"/>
              <a:ext cx="341523" cy="462724"/>
            </a:xfrm>
            <a:custGeom>
              <a:avLst/>
              <a:gdLst>
                <a:gd name="connsiteX0" fmla="*/ 341523 w 341523"/>
                <a:gd name="connsiteY0" fmla="*/ 0 h 462724"/>
                <a:gd name="connsiteX1" fmla="*/ 66102 w 341523"/>
                <a:gd name="connsiteY1" fmla="*/ 22034 h 462724"/>
                <a:gd name="connsiteX2" fmla="*/ 11017 w 341523"/>
                <a:gd name="connsiteY2" fmla="*/ 110169 h 462724"/>
                <a:gd name="connsiteX3" fmla="*/ 0 w 341523"/>
                <a:gd name="connsiteY3" fmla="*/ 143220 h 462724"/>
                <a:gd name="connsiteX4" fmla="*/ 22034 w 341523"/>
                <a:gd name="connsiteY4" fmla="*/ 253388 h 462724"/>
                <a:gd name="connsiteX5" fmla="*/ 44068 w 341523"/>
                <a:gd name="connsiteY5" fmla="*/ 286439 h 462724"/>
                <a:gd name="connsiteX6" fmla="*/ 55085 w 341523"/>
                <a:gd name="connsiteY6" fmla="*/ 319490 h 462724"/>
                <a:gd name="connsiteX7" fmla="*/ 88135 w 341523"/>
                <a:gd name="connsiteY7" fmla="*/ 341523 h 462724"/>
                <a:gd name="connsiteX8" fmla="*/ 132203 w 341523"/>
                <a:gd name="connsiteY8" fmla="*/ 407625 h 462724"/>
                <a:gd name="connsiteX9" fmla="*/ 231355 w 341523"/>
                <a:gd name="connsiteY9" fmla="*/ 451692 h 462724"/>
                <a:gd name="connsiteX10" fmla="*/ 286439 w 341523"/>
                <a:gd name="connsiteY10" fmla="*/ 462709 h 46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1523" h="462724">
                  <a:moveTo>
                    <a:pt x="341523" y="0"/>
                  </a:moveTo>
                  <a:cubicBezTo>
                    <a:pt x="249716" y="7345"/>
                    <a:pt x="157277" y="9009"/>
                    <a:pt x="66102" y="22034"/>
                  </a:cubicBezTo>
                  <a:cubicBezTo>
                    <a:pt x="23329" y="28145"/>
                    <a:pt x="20395" y="82036"/>
                    <a:pt x="11017" y="110169"/>
                  </a:cubicBezTo>
                  <a:lnTo>
                    <a:pt x="0" y="143220"/>
                  </a:lnTo>
                  <a:cubicBezTo>
                    <a:pt x="4060" y="171641"/>
                    <a:pt x="6651" y="222622"/>
                    <a:pt x="22034" y="253388"/>
                  </a:cubicBezTo>
                  <a:cubicBezTo>
                    <a:pt x="27956" y="265231"/>
                    <a:pt x="38147" y="274596"/>
                    <a:pt x="44068" y="286439"/>
                  </a:cubicBezTo>
                  <a:cubicBezTo>
                    <a:pt x="49261" y="296826"/>
                    <a:pt x="47830" y="310422"/>
                    <a:pt x="55085" y="319490"/>
                  </a:cubicBezTo>
                  <a:cubicBezTo>
                    <a:pt x="63356" y="329829"/>
                    <a:pt x="77118" y="334179"/>
                    <a:pt x="88135" y="341523"/>
                  </a:cubicBezTo>
                  <a:cubicBezTo>
                    <a:pt x="102824" y="363557"/>
                    <a:pt x="110169" y="392936"/>
                    <a:pt x="132203" y="407625"/>
                  </a:cubicBezTo>
                  <a:cubicBezTo>
                    <a:pt x="175610" y="436562"/>
                    <a:pt x="168424" y="435959"/>
                    <a:pt x="231355" y="451692"/>
                  </a:cubicBezTo>
                  <a:cubicBezTo>
                    <a:pt x="278985" y="463600"/>
                    <a:pt x="260281" y="462709"/>
                    <a:pt x="286439" y="462709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050" dirty="0">
                <a:latin typeface="Calibri Light" panose="020F0302020204030204" pitchFamily="34" charset="0"/>
              </a:endParaRPr>
            </a:p>
          </p:txBody>
        </p:sp>
        <p:pic>
          <p:nvPicPr>
            <p:cNvPr id="393" name="Picture 4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2944" y="2777963"/>
              <a:ext cx="2873039" cy="1687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94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4059" y="3886201"/>
              <a:ext cx="2362200" cy="25384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395" name="Group 167"/>
          <p:cNvGrpSpPr>
            <a:grpSpLocks noChangeAspect="1"/>
          </p:cNvGrpSpPr>
          <p:nvPr/>
        </p:nvGrpSpPr>
        <p:grpSpPr>
          <a:xfrm>
            <a:off x="3785348" y="2056767"/>
            <a:ext cx="700088" cy="793583"/>
            <a:chOff x="422564" y="2777963"/>
            <a:chExt cx="3733800" cy="4232438"/>
          </a:xfrm>
        </p:grpSpPr>
        <p:pic>
          <p:nvPicPr>
            <p:cNvPr id="396" name="Picture 2" descr="http://www.iconhot.com/icon/png/rrze/720/server-multiple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2564" y="3276600"/>
              <a:ext cx="3733800" cy="37338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97" name="Freeform 169"/>
            <p:cNvSpPr/>
            <p:nvPr/>
          </p:nvSpPr>
          <p:spPr>
            <a:xfrm>
              <a:off x="568037" y="4566355"/>
              <a:ext cx="1080540" cy="1758340"/>
            </a:xfrm>
            <a:custGeom>
              <a:avLst/>
              <a:gdLst>
                <a:gd name="connsiteX0" fmla="*/ 304800 w 1080540"/>
                <a:gd name="connsiteY0" fmla="*/ 1626627 h 1758340"/>
                <a:gd name="connsiteX1" fmla="*/ 0 w 1080540"/>
                <a:gd name="connsiteY1" fmla="*/ 1335681 h 1758340"/>
                <a:gd name="connsiteX2" fmla="*/ 304800 w 1080540"/>
                <a:gd name="connsiteY2" fmla="*/ 1086300 h 1758340"/>
                <a:gd name="connsiteX3" fmla="*/ 13854 w 1080540"/>
                <a:gd name="connsiteY3" fmla="*/ 698372 h 1758340"/>
                <a:gd name="connsiteX4" fmla="*/ 346363 w 1080540"/>
                <a:gd name="connsiteY4" fmla="*/ 518263 h 1758340"/>
                <a:gd name="connsiteX5" fmla="*/ 27709 w 1080540"/>
                <a:gd name="connsiteY5" fmla="*/ 199609 h 1758340"/>
                <a:gd name="connsiteX6" fmla="*/ 332509 w 1080540"/>
                <a:gd name="connsiteY6" fmla="*/ 47209 h 1758340"/>
                <a:gd name="connsiteX7" fmla="*/ 1066800 w 1080540"/>
                <a:gd name="connsiteY7" fmla="*/ 158045 h 1758340"/>
                <a:gd name="connsiteX8" fmla="*/ 775854 w 1080540"/>
                <a:gd name="connsiteY8" fmla="*/ 1640481 h 1758340"/>
                <a:gd name="connsiteX9" fmla="*/ 304800 w 1080540"/>
                <a:gd name="connsiteY9" fmla="*/ 1626627 h 1758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80540" h="1758340">
                  <a:moveTo>
                    <a:pt x="304800" y="1626627"/>
                  </a:moveTo>
                  <a:cubicBezTo>
                    <a:pt x="175491" y="1575827"/>
                    <a:pt x="0" y="1425735"/>
                    <a:pt x="0" y="1335681"/>
                  </a:cubicBezTo>
                  <a:cubicBezTo>
                    <a:pt x="0" y="1245627"/>
                    <a:pt x="302491" y="1192518"/>
                    <a:pt x="304800" y="1086300"/>
                  </a:cubicBezTo>
                  <a:cubicBezTo>
                    <a:pt x="307109" y="980082"/>
                    <a:pt x="6927" y="793045"/>
                    <a:pt x="13854" y="698372"/>
                  </a:cubicBezTo>
                  <a:cubicBezTo>
                    <a:pt x="20781" y="603699"/>
                    <a:pt x="344054" y="601390"/>
                    <a:pt x="346363" y="518263"/>
                  </a:cubicBezTo>
                  <a:cubicBezTo>
                    <a:pt x="348672" y="435136"/>
                    <a:pt x="30018" y="278118"/>
                    <a:pt x="27709" y="199609"/>
                  </a:cubicBezTo>
                  <a:cubicBezTo>
                    <a:pt x="25400" y="121100"/>
                    <a:pt x="159327" y="54136"/>
                    <a:pt x="332509" y="47209"/>
                  </a:cubicBezTo>
                  <a:cubicBezTo>
                    <a:pt x="505691" y="40282"/>
                    <a:pt x="992909" y="-107500"/>
                    <a:pt x="1066800" y="158045"/>
                  </a:cubicBezTo>
                  <a:cubicBezTo>
                    <a:pt x="1140691" y="423590"/>
                    <a:pt x="898236" y="1393408"/>
                    <a:pt x="775854" y="1640481"/>
                  </a:cubicBezTo>
                  <a:cubicBezTo>
                    <a:pt x="653472" y="1887554"/>
                    <a:pt x="434109" y="1677427"/>
                    <a:pt x="304800" y="1626627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050" dirty="0">
                <a:latin typeface="Calibri Light" panose="020F0302020204030204" pitchFamily="34" charset="0"/>
              </a:endParaRPr>
            </a:p>
          </p:txBody>
        </p:sp>
        <p:pic>
          <p:nvPicPr>
            <p:cNvPr id="398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4059" y="4447199"/>
              <a:ext cx="2362200" cy="20288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99" name="Freeform 171"/>
            <p:cNvSpPr/>
            <p:nvPr/>
          </p:nvSpPr>
          <p:spPr>
            <a:xfrm>
              <a:off x="638978" y="4032173"/>
              <a:ext cx="341523" cy="462724"/>
            </a:xfrm>
            <a:custGeom>
              <a:avLst/>
              <a:gdLst>
                <a:gd name="connsiteX0" fmla="*/ 341523 w 341523"/>
                <a:gd name="connsiteY0" fmla="*/ 0 h 462724"/>
                <a:gd name="connsiteX1" fmla="*/ 66102 w 341523"/>
                <a:gd name="connsiteY1" fmla="*/ 22034 h 462724"/>
                <a:gd name="connsiteX2" fmla="*/ 11017 w 341523"/>
                <a:gd name="connsiteY2" fmla="*/ 110169 h 462724"/>
                <a:gd name="connsiteX3" fmla="*/ 0 w 341523"/>
                <a:gd name="connsiteY3" fmla="*/ 143220 h 462724"/>
                <a:gd name="connsiteX4" fmla="*/ 22034 w 341523"/>
                <a:gd name="connsiteY4" fmla="*/ 253388 h 462724"/>
                <a:gd name="connsiteX5" fmla="*/ 44068 w 341523"/>
                <a:gd name="connsiteY5" fmla="*/ 286439 h 462724"/>
                <a:gd name="connsiteX6" fmla="*/ 55085 w 341523"/>
                <a:gd name="connsiteY6" fmla="*/ 319490 h 462724"/>
                <a:gd name="connsiteX7" fmla="*/ 88135 w 341523"/>
                <a:gd name="connsiteY7" fmla="*/ 341523 h 462724"/>
                <a:gd name="connsiteX8" fmla="*/ 132203 w 341523"/>
                <a:gd name="connsiteY8" fmla="*/ 407625 h 462724"/>
                <a:gd name="connsiteX9" fmla="*/ 231355 w 341523"/>
                <a:gd name="connsiteY9" fmla="*/ 451692 h 462724"/>
                <a:gd name="connsiteX10" fmla="*/ 286439 w 341523"/>
                <a:gd name="connsiteY10" fmla="*/ 462709 h 46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1523" h="462724">
                  <a:moveTo>
                    <a:pt x="341523" y="0"/>
                  </a:moveTo>
                  <a:cubicBezTo>
                    <a:pt x="249716" y="7345"/>
                    <a:pt x="157277" y="9009"/>
                    <a:pt x="66102" y="22034"/>
                  </a:cubicBezTo>
                  <a:cubicBezTo>
                    <a:pt x="23329" y="28145"/>
                    <a:pt x="20395" y="82036"/>
                    <a:pt x="11017" y="110169"/>
                  </a:cubicBezTo>
                  <a:lnTo>
                    <a:pt x="0" y="143220"/>
                  </a:lnTo>
                  <a:cubicBezTo>
                    <a:pt x="4060" y="171641"/>
                    <a:pt x="6651" y="222622"/>
                    <a:pt x="22034" y="253388"/>
                  </a:cubicBezTo>
                  <a:cubicBezTo>
                    <a:pt x="27956" y="265231"/>
                    <a:pt x="38147" y="274596"/>
                    <a:pt x="44068" y="286439"/>
                  </a:cubicBezTo>
                  <a:cubicBezTo>
                    <a:pt x="49261" y="296826"/>
                    <a:pt x="47830" y="310422"/>
                    <a:pt x="55085" y="319490"/>
                  </a:cubicBezTo>
                  <a:cubicBezTo>
                    <a:pt x="63356" y="329829"/>
                    <a:pt x="77118" y="334179"/>
                    <a:pt x="88135" y="341523"/>
                  </a:cubicBezTo>
                  <a:cubicBezTo>
                    <a:pt x="102824" y="363557"/>
                    <a:pt x="110169" y="392936"/>
                    <a:pt x="132203" y="407625"/>
                  </a:cubicBezTo>
                  <a:cubicBezTo>
                    <a:pt x="175610" y="436562"/>
                    <a:pt x="168424" y="435959"/>
                    <a:pt x="231355" y="451692"/>
                  </a:cubicBezTo>
                  <a:cubicBezTo>
                    <a:pt x="278985" y="463600"/>
                    <a:pt x="260281" y="462709"/>
                    <a:pt x="286439" y="462709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050" dirty="0">
                <a:latin typeface="Calibri Light" panose="020F0302020204030204" pitchFamily="34" charset="0"/>
              </a:endParaRPr>
            </a:p>
          </p:txBody>
        </p:sp>
        <p:pic>
          <p:nvPicPr>
            <p:cNvPr id="400" name="Picture 4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2944" y="2777963"/>
              <a:ext cx="2873039" cy="1687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01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4059" y="3886201"/>
              <a:ext cx="2362200" cy="25384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402" name="Group 174"/>
          <p:cNvGrpSpPr>
            <a:grpSpLocks noChangeAspect="1"/>
          </p:cNvGrpSpPr>
          <p:nvPr/>
        </p:nvGrpSpPr>
        <p:grpSpPr>
          <a:xfrm>
            <a:off x="3651876" y="3996989"/>
            <a:ext cx="700088" cy="793583"/>
            <a:chOff x="422564" y="2777963"/>
            <a:chExt cx="3733800" cy="4232438"/>
          </a:xfrm>
        </p:grpSpPr>
        <p:pic>
          <p:nvPicPr>
            <p:cNvPr id="403" name="Picture 2" descr="http://www.iconhot.com/icon/png/rrze/720/server-multiple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2564" y="3276600"/>
              <a:ext cx="3733800" cy="37338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04" name="Freeform 176"/>
            <p:cNvSpPr/>
            <p:nvPr/>
          </p:nvSpPr>
          <p:spPr>
            <a:xfrm>
              <a:off x="568037" y="4566355"/>
              <a:ext cx="1080540" cy="1758340"/>
            </a:xfrm>
            <a:custGeom>
              <a:avLst/>
              <a:gdLst>
                <a:gd name="connsiteX0" fmla="*/ 304800 w 1080540"/>
                <a:gd name="connsiteY0" fmla="*/ 1626627 h 1758340"/>
                <a:gd name="connsiteX1" fmla="*/ 0 w 1080540"/>
                <a:gd name="connsiteY1" fmla="*/ 1335681 h 1758340"/>
                <a:gd name="connsiteX2" fmla="*/ 304800 w 1080540"/>
                <a:gd name="connsiteY2" fmla="*/ 1086300 h 1758340"/>
                <a:gd name="connsiteX3" fmla="*/ 13854 w 1080540"/>
                <a:gd name="connsiteY3" fmla="*/ 698372 h 1758340"/>
                <a:gd name="connsiteX4" fmla="*/ 346363 w 1080540"/>
                <a:gd name="connsiteY4" fmla="*/ 518263 h 1758340"/>
                <a:gd name="connsiteX5" fmla="*/ 27709 w 1080540"/>
                <a:gd name="connsiteY5" fmla="*/ 199609 h 1758340"/>
                <a:gd name="connsiteX6" fmla="*/ 332509 w 1080540"/>
                <a:gd name="connsiteY6" fmla="*/ 47209 h 1758340"/>
                <a:gd name="connsiteX7" fmla="*/ 1066800 w 1080540"/>
                <a:gd name="connsiteY7" fmla="*/ 158045 h 1758340"/>
                <a:gd name="connsiteX8" fmla="*/ 775854 w 1080540"/>
                <a:gd name="connsiteY8" fmla="*/ 1640481 h 1758340"/>
                <a:gd name="connsiteX9" fmla="*/ 304800 w 1080540"/>
                <a:gd name="connsiteY9" fmla="*/ 1626627 h 1758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80540" h="1758340">
                  <a:moveTo>
                    <a:pt x="304800" y="1626627"/>
                  </a:moveTo>
                  <a:cubicBezTo>
                    <a:pt x="175491" y="1575827"/>
                    <a:pt x="0" y="1425735"/>
                    <a:pt x="0" y="1335681"/>
                  </a:cubicBezTo>
                  <a:cubicBezTo>
                    <a:pt x="0" y="1245627"/>
                    <a:pt x="302491" y="1192518"/>
                    <a:pt x="304800" y="1086300"/>
                  </a:cubicBezTo>
                  <a:cubicBezTo>
                    <a:pt x="307109" y="980082"/>
                    <a:pt x="6927" y="793045"/>
                    <a:pt x="13854" y="698372"/>
                  </a:cubicBezTo>
                  <a:cubicBezTo>
                    <a:pt x="20781" y="603699"/>
                    <a:pt x="344054" y="601390"/>
                    <a:pt x="346363" y="518263"/>
                  </a:cubicBezTo>
                  <a:cubicBezTo>
                    <a:pt x="348672" y="435136"/>
                    <a:pt x="30018" y="278118"/>
                    <a:pt x="27709" y="199609"/>
                  </a:cubicBezTo>
                  <a:cubicBezTo>
                    <a:pt x="25400" y="121100"/>
                    <a:pt x="159327" y="54136"/>
                    <a:pt x="332509" y="47209"/>
                  </a:cubicBezTo>
                  <a:cubicBezTo>
                    <a:pt x="505691" y="40282"/>
                    <a:pt x="992909" y="-107500"/>
                    <a:pt x="1066800" y="158045"/>
                  </a:cubicBezTo>
                  <a:cubicBezTo>
                    <a:pt x="1140691" y="423590"/>
                    <a:pt x="898236" y="1393408"/>
                    <a:pt x="775854" y="1640481"/>
                  </a:cubicBezTo>
                  <a:cubicBezTo>
                    <a:pt x="653472" y="1887554"/>
                    <a:pt x="434109" y="1677427"/>
                    <a:pt x="304800" y="1626627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050" dirty="0">
                <a:latin typeface="Calibri Light" panose="020F0302020204030204" pitchFamily="34" charset="0"/>
              </a:endParaRPr>
            </a:p>
          </p:txBody>
        </p:sp>
        <p:pic>
          <p:nvPicPr>
            <p:cNvPr id="405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4059" y="4447199"/>
              <a:ext cx="2362200" cy="20288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06" name="Freeform 178"/>
            <p:cNvSpPr/>
            <p:nvPr/>
          </p:nvSpPr>
          <p:spPr>
            <a:xfrm>
              <a:off x="638978" y="4032173"/>
              <a:ext cx="341523" cy="462724"/>
            </a:xfrm>
            <a:custGeom>
              <a:avLst/>
              <a:gdLst>
                <a:gd name="connsiteX0" fmla="*/ 341523 w 341523"/>
                <a:gd name="connsiteY0" fmla="*/ 0 h 462724"/>
                <a:gd name="connsiteX1" fmla="*/ 66102 w 341523"/>
                <a:gd name="connsiteY1" fmla="*/ 22034 h 462724"/>
                <a:gd name="connsiteX2" fmla="*/ 11017 w 341523"/>
                <a:gd name="connsiteY2" fmla="*/ 110169 h 462724"/>
                <a:gd name="connsiteX3" fmla="*/ 0 w 341523"/>
                <a:gd name="connsiteY3" fmla="*/ 143220 h 462724"/>
                <a:gd name="connsiteX4" fmla="*/ 22034 w 341523"/>
                <a:gd name="connsiteY4" fmla="*/ 253388 h 462724"/>
                <a:gd name="connsiteX5" fmla="*/ 44068 w 341523"/>
                <a:gd name="connsiteY5" fmla="*/ 286439 h 462724"/>
                <a:gd name="connsiteX6" fmla="*/ 55085 w 341523"/>
                <a:gd name="connsiteY6" fmla="*/ 319490 h 462724"/>
                <a:gd name="connsiteX7" fmla="*/ 88135 w 341523"/>
                <a:gd name="connsiteY7" fmla="*/ 341523 h 462724"/>
                <a:gd name="connsiteX8" fmla="*/ 132203 w 341523"/>
                <a:gd name="connsiteY8" fmla="*/ 407625 h 462724"/>
                <a:gd name="connsiteX9" fmla="*/ 231355 w 341523"/>
                <a:gd name="connsiteY9" fmla="*/ 451692 h 462724"/>
                <a:gd name="connsiteX10" fmla="*/ 286439 w 341523"/>
                <a:gd name="connsiteY10" fmla="*/ 462709 h 46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1523" h="462724">
                  <a:moveTo>
                    <a:pt x="341523" y="0"/>
                  </a:moveTo>
                  <a:cubicBezTo>
                    <a:pt x="249716" y="7345"/>
                    <a:pt x="157277" y="9009"/>
                    <a:pt x="66102" y="22034"/>
                  </a:cubicBezTo>
                  <a:cubicBezTo>
                    <a:pt x="23329" y="28145"/>
                    <a:pt x="20395" y="82036"/>
                    <a:pt x="11017" y="110169"/>
                  </a:cubicBezTo>
                  <a:lnTo>
                    <a:pt x="0" y="143220"/>
                  </a:lnTo>
                  <a:cubicBezTo>
                    <a:pt x="4060" y="171641"/>
                    <a:pt x="6651" y="222622"/>
                    <a:pt x="22034" y="253388"/>
                  </a:cubicBezTo>
                  <a:cubicBezTo>
                    <a:pt x="27956" y="265231"/>
                    <a:pt x="38147" y="274596"/>
                    <a:pt x="44068" y="286439"/>
                  </a:cubicBezTo>
                  <a:cubicBezTo>
                    <a:pt x="49261" y="296826"/>
                    <a:pt x="47830" y="310422"/>
                    <a:pt x="55085" y="319490"/>
                  </a:cubicBezTo>
                  <a:cubicBezTo>
                    <a:pt x="63356" y="329829"/>
                    <a:pt x="77118" y="334179"/>
                    <a:pt x="88135" y="341523"/>
                  </a:cubicBezTo>
                  <a:cubicBezTo>
                    <a:pt x="102824" y="363557"/>
                    <a:pt x="110169" y="392936"/>
                    <a:pt x="132203" y="407625"/>
                  </a:cubicBezTo>
                  <a:cubicBezTo>
                    <a:pt x="175610" y="436562"/>
                    <a:pt x="168424" y="435959"/>
                    <a:pt x="231355" y="451692"/>
                  </a:cubicBezTo>
                  <a:cubicBezTo>
                    <a:pt x="278985" y="463600"/>
                    <a:pt x="260281" y="462709"/>
                    <a:pt x="286439" y="462709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050" dirty="0">
                <a:latin typeface="Calibri Light" panose="020F0302020204030204" pitchFamily="34" charset="0"/>
              </a:endParaRPr>
            </a:p>
          </p:txBody>
        </p:sp>
        <p:pic>
          <p:nvPicPr>
            <p:cNvPr id="407" name="Picture 4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2944" y="2777963"/>
              <a:ext cx="2873039" cy="1687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08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4059" y="3886201"/>
              <a:ext cx="2362200" cy="25384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409" name="Group 181"/>
          <p:cNvGrpSpPr>
            <a:grpSpLocks noChangeAspect="1"/>
          </p:cNvGrpSpPr>
          <p:nvPr/>
        </p:nvGrpSpPr>
        <p:grpSpPr>
          <a:xfrm>
            <a:off x="3783516" y="3590974"/>
            <a:ext cx="700088" cy="793583"/>
            <a:chOff x="422564" y="2777963"/>
            <a:chExt cx="3733800" cy="4232438"/>
          </a:xfrm>
        </p:grpSpPr>
        <p:pic>
          <p:nvPicPr>
            <p:cNvPr id="410" name="Picture 2" descr="http://www.iconhot.com/icon/png/rrze/720/server-multiple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2564" y="3276600"/>
              <a:ext cx="3733800" cy="37338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1" name="Freeform 183"/>
            <p:cNvSpPr/>
            <p:nvPr/>
          </p:nvSpPr>
          <p:spPr>
            <a:xfrm>
              <a:off x="568037" y="4566355"/>
              <a:ext cx="1080540" cy="1758340"/>
            </a:xfrm>
            <a:custGeom>
              <a:avLst/>
              <a:gdLst>
                <a:gd name="connsiteX0" fmla="*/ 304800 w 1080540"/>
                <a:gd name="connsiteY0" fmla="*/ 1626627 h 1758340"/>
                <a:gd name="connsiteX1" fmla="*/ 0 w 1080540"/>
                <a:gd name="connsiteY1" fmla="*/ 1335681 h 1758340"/>
                <a:gd name="connsiteX2" fmla="*/ 304800 w 1080540"/>
                <a:gd name="connsiteY2" fmla="*/ 1086300 h 1758340"/>
                <a:gd name="connsiteX3" fmla="*/ 13854 w 1080540"/>
                <a:gd name="connsiteY3" fmla="*/ 698372 h 1758340"/>
                <a:gd name="connsiteX4" fmla="*/ 346363 w 1080540"/>
                <a:gd name="connsiteY4" fmla="*/ 518263 h 1758340"/>
                <a:gd name="connsiteX5" fmla="*/ 27709 w 1080540"/>
                <a:gd name="connsiteY5" fmla="*/ 199609 h 1758340"/>
                <a:gd name="connsiteX6" fmla="*/ 332509 w 1080540"/>
                <a:gd name="connsiteY6" fmla="*/ 47209 h 1758340"/>
                <a:gd name="connsiteX7" fmla="*/ 1066800 w 1080540"/>
                <a:gd name="connsiteY7" fmla="*/ 158045 h 1758340"/>
                <a:gd name="connsiteX8" fmla="*/ 775854 w 1080540"/>
                <a:gd name="connsiteY8" fmla="*/ 1640481 h 1758340"/>
                <a:gd name="connsiteX9" fmla="*/ 304800 w 1080540"/>
                <a:gd name="connsiteY9" fmla="*/ 1626627 h 1758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80540" h="1758340">
                  <a:moveTo>
                    <a:pt x="304800" y="1626627"/>
                  </a:moveTo>
                  <a:cubicBezTo>
                    <a:pt x="175491" y="1575827"/>
                    <a:pt x="0" y="1425735"/>
                    <a:pt x="0" y="1335681"/>
                  </a:cubicBezTo>
                  <a:cubicBezTo>
                    <a:pt x="0" y="1245627"/>
                    <a:pt x="302491" y="1192518"/>
                    <a:pt x="304800" y="1086300"/>
                  </a:cubicBezTo>
                  <a:cubicBezTo>
                    <a:pt x="307109" y="980082"/>
                    <a:pt x="6927" y="793045"/>
                    <a:pt x="13854" y="698372"/>
                  </a:cubicBezTo>
                  <a:cubicBezTo>
                    <a:pt x="20781" y="603699"/>
                    <a:pt x="344054" y="601390"/>
                    <a:pt x="346363" y="518263"/>
                  </a:cubicBezTo>
                  <a:cubicBezTo>
                    <a:pt x="348672" y="435136"/>
                    <a:pt x="30018" y="278118"/>
                    <a:pt x="27709" y="199609"/>
                  </a:cubicBezTo>
                  <a:cubicBezTo>
                    <a:pt x="25400" y="121100"/>
                    <a:pt x="159327" y="54136"/>
                    <a:pt x="332509" y="47209"/>
                  </a:cubicBezTo>
                  <a:cubicBezTo>
                    <a:pt x="505691" y="40282"/>
                    <a:pt x="992909" y="-107500"/>
                    <a:pt x="1066800" y="158045"/>
                  </a:cubicBezTo>
                  <a:cubicBezTo>
                    <a:pt x="1140691" y="423590"/>
                    <a:pt x="898236" y="1393408"/>
                    <a:pt x="775854" y="1640481"/>
                  </a:cubicBezTo>
                  <a:cubicBezTo>
                    <a:pt x="653472" y="1887554"/>
                    <a:pt x="434109" y="1677427"/>
                    <a:pt x="304800" y="1626627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050" dirty="0">
                <a:latin typeface="Calibri Light" panose="020F0302020204030204" pitchFamily="34" charset="0"/>
              </a:endParaRPr>
            </a:p>
          </p:txBody>
        </p:sp>
        <p:pic>
          <p:nvPicPr>
            <p:cNvPr id="412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4059" y="4447199"/>
              <a:ext cx="2362200" cy="20288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13" name="Freeform 185"/>
            <p:cNvSpPr/>
            <p:nvPr/>
          </p:nvSpPr>
          <p:spPr>
            <a:xfrm>
              <a:off x="638978" y="4032173"/>
              <a:ext cx="341523" cy="462724"/>
            </a:xfrm>
            <a:custGeom>
              <a:avLst/>
              <a:gdLst>
                <a:gd name="connsiteX0" fmla="*/ 341523 w 341523"/>
                <a:gd name="connsiteY0" fmla="*/ 0 h 462724"/>
                <a:gd name="connsiteX1" fmla="*/ 66102 w 341523"/>
                <a:gd name="connsiteY1" fmla="*/ 22034 h 462724"/>
                <a:gd name="connsiteX2" fmla="*/ 11017 w 341523"/>
                <a:gd name="connsiteY2" fmla="*/ 110169 h 462724"/>
                <a:gd name="connsiteX3" fmla="*/ 0 w 341523"/>
                <a:gd name="connsiteY3" fmla="*/ 143220 h 462724"/>
                <a:gd name="connsiteX4" fmla="*/ 22034 w 341523"/>
                <a:gd name="connsiteY4" fmla="*/ 253388 h 462724"/>
                <a:gd name="connsiteX5" fmla="*/ 44068 w 341523"/>
                <a:gd name="connsiteY5" fmla="*/ 286439 h 462724"/>
                <a:gd name="connsiteX6" fmla="*/ 55085 w 341523"/>
                <a:gd name="connsiteY6" fmla="*/ 319490 h 462724"/>
                <a:gd name="connsiteX7" fmla="*/ 88135 w 341523"/>
                <a:gd name="connsiteY7" fmla="*/ 341523 h 462724"/>
                <a:gd name="connsiteX8" fmla="*/ 132203 w 341523"/>
                <a:gd name="connsiteY8" fmla="*/ 407625 h 462724"/>
                <a:gd name="connsiteX9" fmla="*/ 231355 w 341523"/>
                <a:gd name="connsiteY9" fmla="*/ 451692 h 462724"/>
                <a:gd name="connsiteX10" fmla="*/ 286439 w 341523"/>
                <a:gd name="connsiteY10" fmla="*/ 462709 h 46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1523" h="462724">
                  <a:moveTo>
                    <a:pt x="341523" y="0"/>
                  </a:moveTo>
                  <a:cubicBezTo>
                    <a:pt x="249716" y="7345"/>
                    <a:pt x="157277" y="9009"/>
                    <a:pt x="66102" y="22034"/>
                  </a:cubicBezTo>
                  <a:cubicBezTo>
                    <a:pt x="23329" y="28145"/>
                    <a:pt x="20395" y="82036"/>
                    <a:pt x="11017" y="110169"/>
                  </a:cubicBezTo>
                  <a:lnTo>
                    <a:pt x="0" y="143220"/>
                  </a:lnTo>
                  <a:cubicBezTo>
                    <a:pt x="4060" y="171641"/>
                    <a:pt x="6651" y="222622"/>
                    <a:pt x="22034" y="253388"/>
                  </a:cubicBezTo>
                  <a:cubicBezTo>
                    <a:pt x="27956" y="265231"/>
                    <a:pt x="38147" y="274596"/>
                    <a:pt x="44068" y="286439"/>
                  </a:cubicBezTo>
                  <a:cubicBezTo>
                    <a:pt x="49261" y="296826"/>
                    <a:pt x="47830" y="310422"/>
                    <a:pt x="55085" y="319490"/>
                  </a:cubicBezTo>
                  <a:cubicBezTo>
                    <a:pt x="63356" y="329829"/>
                    <a:pt x="77118" y="334179"/>
                    <a:pt x="88135" y="341523"/>
                  </a:cubicBezTo>
                  <a:cubicBezTo>
                    <a:pt x="102824" y="363557"/>
                    <a:pt x="110169" y="392936"/>
                    <a:pt x="132203" y="407625"/>
                  </a:cubicBezTo>
                  <a:cubicBezTo>
                    <a:pt x="175610" y="436562"/>
                    <a:pt x="168424" y="435959"/>
                    <a:pt x="231355" y="451692"/>
                  </a:cubicBezTo>
                  <a:cubicBezTo>
                    <a:pt x="278985" y="463600"/>
                    <a:pt x="260281" y="462709"/>
                    <a:pt x="286439" y="462709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050" dirty="0">
                <a:latin typeface="Calibri Light" panose="020F0302020204030204" pitchFamily="34" charset="0"/>
              </a:endParaRPr>
            </a:p>
          </p:txBody>
        </p:sp>
        <p:pic>
          <p:nvPicPr>
            <p:cNvPr id="414" name="Picture 4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2944" y="2777963"/>
              <a:ext cx="2873039" cy="1687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15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4059" y="3886201"/>
              <a:ext cx="2362200" cy="25384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416" name="Group 188"/>
          <p:cNvGrpSpPr>
            <a:grpSpLocks noChangeAspect="1"/>
          </p:cNvGrpSpPr>
          <p:nvPr/>
        </p:nvGrpSpPr>
        <p:grpSpPr>
          <a:xfrm>
            <a:off x="4211523" y="4035441"/>
            <a:ext cx="700088" cy="793583"/>
            <a:chOff x="422564" y="2777963"/>
            <a:chExt cx="3733800" cy="4232438"/>
          </a:xfrm>
        </p:grpSpPr>
        <p:pic>
          <p:nvPicPr>
            <p:cNvPr id="417" name="Picture 2" descr="http://www.iconhot.com/icon/png/rrze/720/server-multiple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2564" y="3276600"/>
              <a:ext cx="3733800" cy="37338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8" name="Freeform 190"/>
            <p:cNvSpPr/>
            <p:nvPr/>
          </p:nvSpPr>
          <p:spPr>
            <a:xfrm>
              <a:off x="568037" y="4566355"/>
              <a:ext cx="1080540" cy="1758340"/>
            </a:xfrm>
            <a:custGeom>
              <a:avLst/>
              <a:gdLst>
                <a:gd name="connsiteX0" fmla="*/ 304800 w 1080540"/>
                <a:gd name="connsiteY0" fmla="*/ 1626627 h 1758340"/>
                <a:gd name="connsiteX1" fmla="*/ 0 w 1080540"/>
                <a:gd name="connsiteY1" fmla="*/ 1335681 h 1758340"/>
                <a:gd name="connsiteX2" fmla="*/ 304800 w 1080540"/>
                <a:gd name="connsiteY2" fmla="*/ 1086300 h 1758340"/>
                <a:gd name="connsiteX3" fmla="*/ 13854 w 1080540"/>
                <a:gd name="connsiteY3" fmla="*/ 698372 h 1758340"/>
                <a:gd name="connsiteX4" fmla="*/ 346363 w 1080540"/>
                <a:gd name="connsiteY4" fmla="*/ 518263 h 1758340"/>
                <a:gd name="connsiteX5" fmla="*/ 27709 w 1080540"/>
                <a:gd name="connsiteY5" fmla="*/ 199609 h 1758340"/>
                <a:gd name="connsiteX6" fmla="*/ 332509 w 1080540"/>
                <a:gd name="connsiteY6" fmla="*/ 47209 h 1758340"/>
                <a:gd name="connsiteX7" fmla="*/ 1066800 w 1080540"/>
                <a:gd name="connsiteY7" fmla="*/ 158045 h 1758340"/>
                <a:gd name="connsiteX8" fmla="*/ 775854 w 1080540"/>
                <a:gd name="connsiteY8" fmla="*/ 1640481 h 1758340"/>
                <a:gd name="connsiteX9" fmla="*/ 304800 w 1080540"/>
                <a:gd name="connsiteY9" fmla="*/ 1626627 h 1758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80540" h="1758340">
                  <a:moveTo>
                    <a:pt x="304800" y="1626627"/>
                  </a:moveTo>
                  <a:cubicBezTo>
                    <a:pt x="175491" y="1575827"/>
                    <a:pt x="0" y="1425735"/>
                    <a:pt x="0" y="1335681"/>
                  </a:cubicBezTo>
                  <a:cubicBezTo>
                    <a:pt x="0" y="1245627"/>
                    <a:pt x="302491" y="1192518"/>
                    <a:pt x="304800" y="1086300"/>
                  </a:cubicBezTo>
                  <a:cubicBezTo>
                    <a:pt x="307109" y="980082"/>
                    <a:pt x="6927" y="793045"/>
                    <a:pt x="13854" y="698372"/>
                  </a:cubicBezTo>
                  <a:cubicBezTo>
                    <a:pt x="20781" y="603699"/>
                    <a:pt x="344054" y="601390"/>
                    <a:pt x="346363" y="518263"/>
                  </a:cubicBezTo>
                  <a:cubicBezTo>
                    <a:pt x="348672" y="435136"/>
                    <a:pt x="30018" y="278118"/>
                    <a:pt x="27709" y="199609"/>
                  </a:cubicBezTo>
                  <a:cubicBezTo>
                    <a:pt x="25400" y="121100"/>
                    <a:pt x="159327" y="54136"/>
                    <a:pt x="332509" y="47209"/>
                  </a:cubicBezTo>
                  <a:cubicBezTo>
                    <a:pt x="505691" y="40282"/>
                    <a:pt x="992909" y="-107500"/>
                    <a:pt x="1066800" y="158045"/>
                  </a:cubicBezTo>
                  <a:cubicBezTo>
                    <a:pt x="1140691" y="423590"/>
                    <a:pt x="898236" y="1393408"/>
                    <a:pt x="775854" y="1640481"/>
                  </a:cubicBezTo>
                  <a:cubicBezTo>
                    <a:pt x="653472" y="1887554"/>
                    <a:pt x="434109" y="1677427"/>
                    <a:pt x="304800" y="1626627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050" dirty="0">
                <a:latin typeface="Calibri Light" panose="020F0302020204030204" pitchFamily="34" charset="0"/>
              </a:endParaRPr>
            </a:p>
          </p:txBody>
        </p:sp>
        <p:pic>
          <p:nvPicPr>
            <p:cNvPr id="419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4059" y="4447199"/>
              <a:ext cx="2362200" cy="20288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20" name="Freeform 192"/>
            <p:cNvSpPr/>
            <p:nvPr/>
          </p:nvSpPr>
          <p:spPr>
            <a:xfrm>
              <a:off x="638978" y="4032173"/>
              <a:ext cx="341523" cy="462724"/>
            </a:xfrm>
            <a:custGeom>
              <a:avLst/>
              <a:gdLst>
                <a:gd name="connsiteX0" fmla="*/ 341523 w 341523"/>
                <a:gd name="connsiteY0" fmla="*/ 0 h 462724"/>
                <a:gd name="connsiteX1" fmla="*/ 66102 w 341523"/>
                <a:gd name="connsiteY1" fmla="*/ 22034 h 462724"/>
                <a:gd name="connsiteX2" fmla="*/ 11017 w 341523"/>
                <a:gd name="connsiteY2" fmla="*/ 110169 h 462724"/>
                <a:gd name="connsiteX3" fmla="*/ 0 w 341523"/>
                <a:gd name="connsiteY3" fmla="*/ 143220 h 462724"/>
                <a:gd name="connsiteX4" fmla="*/ 22034 w 341523"/>
                <a:gd name="connsiteY4" fmla="*/ 253388 h 462724"/>
                <a:gd name="connsiteX5" fmla="*/ 44068 w 341523"/>
                <a:gd name="connsiteY5" fmla="*/ 286439 h 462724"/>
                <a:gd name="connsiteX6" fmla="*/ 55085 w 341523"/>
                <a:gd name="connsiteY6" fmla="*/ 319490 h 462724"/>
                <a:gd name="connsiteX7" fmla="*/ 88135 w 341523"/>
                <a:gd name="connsiteY7" fmla="*/ 341523 h 462724"/>
                <a:gd name="connsiteX8" fmla="*/ 132203 w 341523"/>
                <a:gd name="connsiteY8" fmla="*/ 407625 h 462724"/>
                <a:gd name="connsiteX9" fmla="*/ 231355 w 341523"/>
                <a:gd name="connsiteY9" fmla="*/ 451692 h 462724"/>
                <a:gd name="connsiteX10" fmla="*/ 286439 w 341523"/>
                <a:gd name="connsiteY10" fmla="*/ 462709 h 46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1523" h="462724">
                  <a:moveTo>
                    <a:pt x="341523" y="0"/>
                  </a:moveTo>
                  <a:cubicBezTo>
                    <a:pt x="249716" y="7345"/>
                    <a:pt x="157277" y="9009"/>
                    <a:pt x="66102" y="22034"/>
                  </a:cubicBezTo>
                  <a:cubicBezTo>
                    <a:pt x="23329" y="28145"/>
                    <a:pt x="20395" y="82036"/>
                    <a:pt x="11017" y="110169"/>
                  </a:cubicBezTo>
                  <a:lnTo>
                    <a:pt x="0" y="143220"/>
                  </a:lnTo>
                  <a:cubicBezTo>
                    <a:pt x="4060" y="171641"/>
                    <a:pt x="6651" y="222622"/>
                    <a:pt x="22034" y="253388"/>
                  </a:cubicBezTo>
                  <a:cubicBezTo>
                    <a:pt x="27956" y="265231"/>
                    <a:pt x="38147" y="274596"/>
                    <a:pt x="44068" y="286439"/>
                  </a:cubicBezTo>
                  <a:cubicBezTo>
                    <a:pt x="49261" y="296826"/>
                    <a:pt x="47830" y="310422"/>
                    <a:pt x="55085" y="319490"/>
                  </a:cubicBezTo>
                  <a:cubicBezTo>
                    <a:pt x="63356" y="329829"/>
                    <a:pt x="77118" y="334179"/>
                    <a:pt x="88135" y="341523"/>
                  </a:cubicBezTo>
                  <a:cubicBezTo>
                    <a:pt x="102824" y="363557"/>
                    <a:pt x="110169" y="392936"/>
                    <a:pt x="132203" y="407625"/>
                  </a:cubicBezTo>
                  <a:cubicBezTo>
                    <a:pt x="175610" y="436562"/>
                    <a:pt x="168424" y="435959"/>
                    <a:pt x="231355" y="451692"/>
                  </a:cubicBezTo>
                  <a:cubicBezTo>
                    <a:pt x="278985" y="463600"/>
                    <a:pt x="260281" y="462709"/>
                    <a:pt x="286439" y="462709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050" dirty="0">
                <a:latin typeface="Calibri Light" panose="020F0302020204030204" pitchFamily="34" charset="0"/>
              </a:endParaRPr>
            </a:p>
          </p:txBody>
        </p:sp>
        <p:pic>
          <p:nvPicPr>
            <p:cNvPr id="421" name="Picture 4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2944" y="2777963"/>
              <a:ext cx="2873039" cy="1687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22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4059" y="3886201"/>
              <a:ext cx="2362200" cy="25384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423" name="Group 195"/>
          <p:cNvGrpSpPr>
            <a:grpSpLocks noChangeAspect="1"/>
          </p:cNvGrpSpPr>
          <p:nvPr/>
        </p:nvGrpSpPr>
        <p:grpSpPr>
          <a:xfrm>
            <a:off x="4325987" y="3463978"/>
            <a:ext cx="700088" cy="793583"/>
            <a:chOff x="422564" y="2777963"/>
            <a:chExt cx="3733800" cy="4232438"/>
          </a:xfrm>
        </p:grpSpPr>
        <p:pic>
          <p:nvPicPr>
            <p:cNvPr id="424" name="Picture 2" descr="http://www.iconhot.com/icon/png/rrze/720/server-multiple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2564" y="3276600"/>
              <a:ext cx="3733800" cy="37338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25" name="Freeform 197"/>
            <p:cNvSpPr/>
            <p:nvPr/>
          </p:nvSpPr>
          <p:spPr>
            <a:xfrm>
              <a:off x="568037" y="4566355"/>
              <a:ext cx="1080540" cy="1758340"/>
            </a:xfrm>
            <a:custGeom>
              <a:avLst/>
              <a:gdLst>
                <a:gd name="connsiteX0" fmla="*/ 304800 w 1080540"/>
                <a:gd name="connsiteY0" fmla="*/ 1626627 h 1758340"/>
                <a:gd name="connsiteX1" fmla="*/ 0 w 1080540"/>
                <a:gd name="connsiteY1" fmla="*/ 1335681 h 1758340"/>
                <a:gd name="connsiteX2" fmla="*/ 304800 w 1080540"/>
                <a:gd name="connsiteY2" fmla="*/ 1086300 h 1758340"/>
                <a:gd name="connsiteX3" fmla="*/ 13854 w 1080540"/>
                <a:gd name="connsiteY3" fmla="*/ 698372 h 1758340"/>
                <a:gd name="connsiteX4" fmla="*/ 346363 w 1080540"/>
                <a:gd name="connsiteY4" fmla="*/ 518263 h 1758340"/>
                <a:gd name="connsiteX5" fmla="*/ 27709 w 1080540"/>
                <a:gd name="connsiteY5" fmla="*/ 199609 h 1758340"/>
                <a:gd name="connsiteX6" fmla="*/ 332509 w 1080540"/>
                <a:gd name="connsiteY6" fmla="*/ 47209 h 1758340"/>
                <a:gd name="connsiteX7" fmla="*/ 1066800 w 1080540"/>
                <a:gd name="connsiteY7" fmla="*/ 158045 h 1758340"/>
                <a:gd name="connsiteX8" fmla="*/ 775854 w 1080540"/>
                <a:gd name="connsiteY8" fmla="*/ 1640481 h 1758340"/>
                <a:gd name="connsiteX9" fmla="*/ 304800 w 1080540"/>
                <a:gd name="connsiteY9" fmla="*/ 1626627 h 1758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80540" h="1758340">
                  <a:moveTo>
                    <a:pt x="304800" y="1626627"/>
                  </a:moveTo>
                  <a:cubicBezTo>
                    <a:pt x="175491" y="1575827"/>
                    <a:pt x="0" y="1425735"/>
                    <a:pt x="0" y="1335681"/>
                  </a:cubicBezTo>
                  <a:cubicBezTo>
                    <a:pt x="0" y="1245627"/>
                    <a:pt x="302491" y="1192518"/>
                    <a:pt x="304800" y="1086300"/>
                  </a:cubicBezTo>
                  <a:cubicBezTo>
                    <a:pt x="307109" y="980082"/>
                    <a:pt x="6927" y="793045"/>
                    <a:pt x="13854" y="698372"/>
                  </a:cubicBezTo>
                  <a:cubicBezTo>
                    <a:pt x="20781" y="603699"/>
                    <a:pt x="344054" y="601390"/>
                    <a:pt x="346363" y="518263"/>
                  </a:cubicBezTo>
                  <a:cubicBezTo>
                    <a:pt x="348672" y="435136"/>
                    <a:pt x="30018" y="278118"/>
                    <a:pt x="27709" y="199609"/>
                  </a:cubicBezTo>
                  <a:cubicBezTo>
                    <a:pt x="25400" y="121100"/>
                    <a:pt x="159327" y="54136"/>
                    <a:pt x="332509" y="47209"/>
                  </a:cubicBezTo>
                  <a:cubicBezTo>
                    <a:pt x="505691" y="40282"/>
                    <a:pt x="992909" y="-107500"/>
                    <a:pt x="1066800" y="158045"/>
                  </a:cubicBezTo>
                  <a:cubicBezTo>
                    <a:pt x="1140691" y="423590"/>
                    <a:pt x="898236" y="1393408"/>
                    <a:pt x="775854" y="1640481"/>
                  </a:cubicBezTo>
                  <a:cubicBezTo>
                    <a:pt x="653472" y="1887554"/>
                    <a:pt x="434109" y="1677427"/>
                    <a:pt x="304800" y="1626627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050" dirty="0">
                <a:latin typeface="Calibri Light" panose="020F0302020204030204" pitchFamily="34" charset="0"/>
              </a:endParaRPr>
            </a:p>
          </p:txBody>
        </p:sp>
        <p:pic>
          <p:nvPicPr>
            <p:cNvPr id="426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4059" y="4447199"/>
              <a:ext cx="2362200" cy="20288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27" name="Freeform 199"/>
            <p:cNvSpPr/>
            <p:nvPr/>
          </p:nvSpPr>
          <p:spPr>
            <a:xfrm>
              <a:off x="638978" y="4032173"/>
              <a:ext cx="341523" cy="462724"/>
            </a:xfrm>
            <a:custGeom>
              <a:avLst/>
              <a:gdLst>
                <a:gd name="connsiteX0" fmla="*/ 341523 w 341523"/>
                <a:gd name="connsiteY0" fmla="*/ 0 h 462724"/>
                <a:gd name="connsiteX1" fmla="*/ 66102 w 341523"/>
                <a:gd name="connsiteY1" fmla="*/ 22034 h 462724"/>
                <a:gd name="connsiteX2" fmla="*/ 11017 w 341523"/>
                <a:gd name="connsiteY2" fmla="*/ 110169 h 462724"/>
                <a:gd name="connsiteX3" fmla="*/ 0 w 341523"/>
                <a:gd name="connsiteY3" fmla="*/ 143220 h 462724"/>
                <a:gd name="connsiteX4" fmla="*/ 22034 w 341523"/>
                <a:gd name="connsiteY4" fmla="*/ 253388 h 462724"/>
                <a:gd name="connsiteX5" fmla="*/ 44068 w 341523"/>
                <a:gd name="connsiteY5" fmla="*/ 286439 h 462724"/>
                <a:gd name="connsiteX6" fmla="*/ 55085 w 341523"/>
                <a:gd name="connsiteY6" fmla="*/ 319490 h 462724"/>
                <a:gd name="connsiteX7" fmla="*/ 88135 w 341523"/>
                <a:gd name="connsiteY7" fmla="*/ 341523 h 462724"/>
                <a:gd name="connsiteX8" fmla="*/ 132203 w 341523"/>
                <a:gd name="connsiteY8" fmla="*/ 407625 h 462724"/>
                <a:gd name="connsiteX9" fmla="*/ 231355 w 341523"/>
                <a:gd name="connsiteY9" fmla="*/ 451692 h 462724"/>
                <a:gd name="connsiteX10" fmla="*/ 286439 w 341523"/>
                <a:gd name="connsiteY10" fmla="*/ 462709 h 46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1523" h="462724">
                  <a:moveTo>
                    <a:pt x="341523" y="0"/>
                  </a:moveTo>
                  <a:cubicBezTo>
                    <a:pt x="249716" y="7345"/>
                    <a:pt x="157277" y="9009"/>
                    <a:pt x="66102" y="22034"/>
                  </a:cubicBezTo>
                  <a:cubicBezTo>
                    <a:pt x="23329" y="28145"/>
                    <a:pt x="20395" y="82036"/>
                    <a:pt x="11017" y="110169"/>
                  </a:cubicBezTo>
                  <a:lnTo>
                    <a:pt x="0" y="143220"/>
                  </a:lnTo>
                  <a:cubicBezTo>
                    <a:pt x="4060" y="171641"/>
                    <a:pt x="6651" y="222622"/>
                    <a:pt x="22034" y="253388"/>
                  </a:cubicBezTo>
                  <a:cubicBezTo>
                    <a:pt x="27956" y="265231"/>
                    <a:pt x="38147" y="274596"/>
                    <a:pt x="44068" y="286439"/>
                  </a:cubicBezTo>
                  <a:cubicBezTo>
                    <a:pt x="49261" y="296826"/>
                    <a:pt x="47830" y="310422"/>
                    <a:pt x="55085" y="319490"/>
                  </a:cubicBezTo>
                  <a:cubicBezTo>
                    <a:pt x="63356" y="329829"/>
                    <a:pt x="77118" y="334179"/>
                    <a:pt x="88135" y="341523"/>
                  </a:cubicBezTo>
                  <a:cubicBezTo>
                    <a:pt x="102824" y="363557"/>
                    <a:pt x="110169" y="392936"/>
                    <a:pt x="132203" y="407625"/>
                  </a:cubicBezTo>
                  <a:cubicBezTo>
                    <a:pt x="175610" y="436562"/>
                    <a:pt x="168424" y="435959"/>
                    <a:pt x="231355" y="451692"/>
                  </a:cubicBezTo>
                  <a:cubicBezTo>
                    <a:pt x="278985" y="463600"/>
                    <a:pt x="260281" y="462709"/>
                    <a:pt x="286439" y="462709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050" dirty="0">
                <a:latin typeface="Calibri Light" panose="020F0302020204030204" pitchFamily="34" charset="0"/>
              </a:endParaRPr>
            </a:p>
          </p:txBody>
        </p:sp>
        <p:pic>
          <p:nvPicPr>
            <p:cNvPr id="428" name="Picture 4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2944" y="2777963"/>
              <a:ext cx="2873039" cy="1687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29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4059" y="3886201"/>
              <a:ext cx="2362200" cy="25384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430" name="Group 202"/>
          <p:cNvGrpSpPr>
            <a:grpSpLocks noChangeAspect="1"/>
          </p:cNvGrpSpPr>
          <p:nvPr/>
        </p:nvGrpSpPr>
        <p:grpSpPr>
          <a:xfrm>
            <a:off x="4571437" y="2869077"/>
            <a:ext cx="700088" cy="793583"/>
            <a:chOff x="422564" y="2777963"/>
            <a:chExt cx="3733800" cy="4232438"/>
          </a:xfrm>
        </p:grpSpPr>
        <p:pic>
          <p:nvPicPr>
            <p:cNvPr id="431" name="Picture 2" descr="http://www.iconhot.com/icon/png/rrze/720/server-multiple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2564" y="3276600"/>
              <a:ext cx="3733800" cy="37338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2" name="Freeform 204"/>
            <p:cNvSpPr/>
            <p:nvPr/>
          </p:nvSpPr>
          <p:spPr>
            <a:xfrm>
              <a:off x="568037" y="4566355"/>
              <a:ext cx="1080540" cy="1758340"/>
            </a:xfrm>
            <a:custGeom>
              <a:avLst/>
              <a:gdLst>
                <a:gd name="connsiteX0" fmla="*/ 304800 w 1080540"/>
                <a:gd name="connsiteY0" fmla="*/ 1626627 h 1758340"/>
                <a:gd name="connsiteX1" fmla="*/ 0 w 1080540"/>
                <a:gd name="connsiteY1" fmla="*/ 1335681 h 1758340"/>
                <a:gd name="connsiteX2" fmla="*/ 304800 w 1080540"/>
                <a:gd name="connsiteY2" fmla="*/ 1086300 h 1758340"/>
                <a:gd name="connsiteX3" fmla="*/ 13854 w 1080540"/>
                <a:gd name="connsiteY3" fmla="*/ 698372 h 1758340"/>
                <a:gd name="connsiteX4" fmla="*/ 346363 w 1080540"/>
                <a:gd name="connsiteY4" fmla="*/ 518263 h 1758340"/>
                <a:gd name="connsiteX5" fmla="*/ 27709 w 1080540"/>
                <a:gd name="connsiteY5" fmla="*/ 199609 h 1758340"/>
                <a:gd name="connsiteX6" fmla="*/ 332509 w 1080540"/>
                <a:gd name="connsiteY6" fmla="*/ 47209 h 1758340"/>
                <a:gd name="connsiteX7" fmla="*/ 1066800 w 1080540"/>
                <a:gd name="connsiteY7" fmla="*/ 158045 h 1758340"/>
                <a:gd name="connsiteX8" fmla="*/ 775854 w 1080540"/>
                <a:gd name="connsiteY8" fmla="*/ 1640481 h 1758340"/>
                <a:gd name="connsiteX9" fmla="*/ 304800 w 1080540"/>
                <a:gd name="connsiteY9" fmla="*/ 1626627 h 1758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80540" h="1758340">
                  <a:moveTo>
                    <a:pt x="304800" y="1626627"/>
                  </a:moveTo>
                  <a:cubicBezTo>
                    <a:pt x="175491" y="1575827"/>
                    <a:pt x="0" y="1425735"/>
                    <a:pt x="0" y="1335681"/>
                  </a:cubicBezTo>
                  <a:cubicBezTo>
                    <a:pt x="0" y="1245627"/>
                    <a:pt x="302491" y="1192518"/>
                    <a:pt x="304800" y="1086300"/>
                  </a:cubicBezTo>
                  <a:cubicBezTo>
                    <a:pt x="307109" y="980082"/>
                    <a:pt x="6927" y="793045"/>
                    <a:pt x="13854" y="698372"/>
                  </a:cubicBezTo>
                  <a:cubicBezTo>
                    <a:pt x="20781" y="603699"/>
                    <a:pt x="344054" y="601390"/>
                    <a:pt x="346363" y="518263"/>
                  </a:cubicBezTo>
                  <a:cubicBezTo>
                    <a:pt x="348672" y="435136"/>
                    <a:pt x="30018" y="278118"/>
                    <a:pt x="27709" y="199609"/>
                  </a:cubicBezTo>
                  <a:cubicBezTo>
                    <a:pt x="25400" y="121100"/>
                    <a:pt x="159327" y="54136"/>
                    <a:pt x="332509" y="47209"/>
                  </a:cubicBezTo>
                  <a:cubicBezTo>
                    <a:pt x="505691" y="40282"/>
                    <a:pt x="992909" y="-107500"/>
                    <a:pt x="1066800" y="158045"/>
                  </a:cubicBezTo>
                  <a:cubicBezTo>
                    <a:pt x="1140691" y="423590"/>
                    <a:pt x="898236" y="1393408"/>
                    <a:pt x="775854" y="1640481"/>
                  </a:cubicBezTo>
                  <a:cubicBezTo>
                    <a:pt x="653472" y="1887554"/>
                    <a:pt x="434109" y="1677427"/>
                    <a:pt x="304800" y="1626627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050" dirty="0">
                <a:latin typeface="Calibri Light" panose="020F0302020204030204" pitchFamily="34" charset="0"/>
              </a:endParaRPr>
            </a:p>
          </p:txBody>
        </p:sp>
        <p:pic>
          <p:nvPicPr>
            <p:cNvPr id="433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4059" y="4447199"/>
              <a:ext cx="2362200" cy="20288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34" name="Freeform 206"/>
            <p:cNvSpPr/>
            <p:nvPr/>
          </p:nvSpPr>
          <p:spPr>
            <a:xfrm>
              <a:off x="638978" y="4032173"/>
              <a:ext cx="341523" cy="462724"/>
            </a:xfrm>
            <a:custGeom>
              <a:avLst/>
              <a:gdLst>
                <a:gd name="connsiteX0" fmla="*/ 341523 w 341523"/>
                <a:gd name="connsiteY0" fmla="*/ 0 h 462724"/>
                <a:gd name="connsiteX1" fmla="*/ 66102 w 341523"/>
                <a:gd name="connsiteY1" fmla="*/ 22034 h 462724"/>
                <a:gd name="connsiteX2" fmla="*/ 11017 w 341523"/>
                <a:gd name="connsiteY2" fmla="*/ 110169 h 462724"/>
                <a:gd name="connsiteX3" fmla="*/ 0 w 341523"/>
                <a:gd name="connsiteY3" fmla="*/ 143220 h 462724"/>
                <a:gd name="connsiteX4" fmla="*/ 22034 w 341523"/>
                <a:gd name="connsiteY4" fmla="*/ 253388 h 462724"/>
                <a:gd name="connsiteX5" fmla="*/ 44068 w 341523"/>
                <a:gd name="connsiteY5" fmla="*/ 286439 h 462724"/>
                <a:gd name="connsiteX6" fmla="*/ 55085 w 341523"/>
                <a:gd name="connsiteY6" fmla="*/ 319490 h 462724"/>
                <a:gd name="connsiteX7" fmla="*/ 88135 w 341523"/>
                <a:gd name="connsiteY7" fmla="*/ 341523 h 462724"/>
                <a:gd name="connsiteX8" fmla="*/ 132203 w 341523"/>
                <a:gd name="connsiteY8" fmla="*/ 407625 h 462724"/>
                <a:gd name="connsiteX9" fmla="*/ 231355 w 341523"/>
                <a:gd name="connsiteY9" fmla="*/ 451692 h 462724"/>
                <a:gd name="connsiteX10" fmla="*/ 286439 w 341523"/>
                <a:gd name="connsiteY10" fmla="*/ 462709 h 46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1523" h="462724">
                  <a:moveTo>
                    <a:pt x="341523" y="0"/>
                  </a:moveTo>
                  <a:cubicBezTo>
                    <a:pt x="249716" y="7345"/>
                    <a:pt x="157277" y="9009"/>
                    <a:pt x="66102" y="22034"/>
                  </a:cubicBezTo>
                  <a:cubicBezTo>
                    <a:pt x="23329" y="28145"/>
                    <a:pt x="20395" y="82036"/>
                    <a:pt x="11017" y="110169"/>
                  </a:cubicBezTo>
                  <a:lnTo>
                    <a:pt x="0" y="143220"/>
                  </a:lnTo>
                  <a:cubicBezTo>
                    <a:pt x="4060" y="171641"/>
                    <a:pt x="6651" y="222622"/>
                    <a:pt x="22034" y="253388"/>
                  </a:cubicBezTo>
                  <a:cubicBezTo>
                    <a:pt x="27956" y="265231"/>
                    <a:pt x="38147" y="274596"/>
                    <a:pt x="44068" y="286439"/>
                  </a:cubicBezTo>
                  <a:cubicBezTo>
                    <a:pt x="49261" y="296826"/>
                    <a:pt x="47830" y="310422"/>
                    <a:pt x="55085" y="319490"/>
                  </a:cubicBezTo>
                  <a:cubicBezTo>
                    <a:pt x="63356" y="329829"/>
                    <a:pt x="77118" y="334179"/>
                    <a:pt x="88135" y="341523"/>
                  </a:cubicBezTo>
                  <a:cubicBezTo>
                    <a:pt x="102824" y="363557"/>
                    <a:pt x="110169" y="392936"/>
                    <a:pt x="132203" y="407625"/>
                  </a:cubicBezTo>
                  <a:cubicBezTo>
                    <a:pt x="175610" y="436562"/>
                    <a:pt x="168424" y="435959"/>
                    <a:pt x="231355" y="451692"/>
                  </a:cubicBezTo>
                  <a:cubicBezTo>
                    <a:pt x="278985" y="463600"/>
                    <a:pt x="260281" y="462709"/>
                    <a:pt x="286439" y="462709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050" dirty="0">
                <a:latin typeface="Calibri Light" panose="020F0302020204030204" pitchFamily="34" charset="0"/>
              </a:endParaRPr>
            </a:p>
          </p:txBody>
        </p:sp>
        <p:pic>
          <p:nvPicPr>
            <p:cNvPr id="435" name="Picture 4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2944" y="2777963"/>
              <a:ext cx="2873039" cy="1687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36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4059" y="3886201"/>
              <a:ext cx="2362200" cy="25384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437" name="Group 209"/>
          <p:cNvGrpSpPr>
            <a:grpSpLocks noChangeAspect="1"/>
          </p:cNvGrpSpPr>
          <p:nvPr/>
        </p:nvGrpSpPr>
        <p:grpSpPr>
          <a:xfrm>
            <a:off x="4478476" y="2190745"/>
            <a:ext cx="700088" cy="793583"/>
            <a:chOff x="422564" y="2777963"/>
            <a:chExt cx="3733800" cy="4232438"/>
          </a:xfrm>
        </p:grpSpPr>
        <p:pic>
          <p:nvPicPr>
            <p:cNvPr id="438" name="Picture 2" descr="http://www.iconhot.com/icon/png/rrze/720/server-multiple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2564" y="3276600"/>
              <a:ext cx="3733800" cy="37338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9" name="Freeform 211"/>
            <p:cNvSpPr/>
            <p:nvPr/>
          </p:nvSpPr>
          <p:spPr>
            <a:xfrm>
              <a:off x="568037" y="4566355"/>
              <a:ext cx="1080540" cy="1758340"/>
            </a:xfrm>
            <a:custGeom>
              <a:avLst/>
              <a:gdLst>
                <a:gd name="connsiteX0" fmla="*/ 304800 w 1080540"/>
                <a:gd name="connsiteY0" fmla="*/ 1626627 h 1758340"/>
                <a:gd name="connsiteX1" fmla="*/ 0 w 1080540"/>
                <a:gd name="connsiteY1" fmla="*/ 1335681 h 1758340"/>
                <a:gd name="connsiteX2" fmla="*/ 304800 w 1080540"/>
                <a:gd name="connsiteY2" fmla="*/ 1086300 h 1758340"/>
                <a:gd name="connsiteX3" fmla="*/ 13854 w 1080540"/>
                <a:gd name="connsiteY3" fmla="*/ 698372 h 1758340"/>
                <a:gd name="connsiteX4" fmla="*/ 346363 w 1080540"/>
                <a:gd name="connsiteY4" fmla="*/ 518263 h 1758340"/>
                <a:gd name="connsiteX5" fmla="*/ 27709 w 1080540"/>
                <a:gd name="connsiteY5" fmla="*/ 199609 h 1758340"/>
                <a:gd name="connsiteX6" fmla="*/ 332509 w 1080540"/>
                <a:gd name="connsiteY6" fmla="*/ 47209 h 1758340"/>
                <a:gd name="connsiteX7" fmla="*/ 1066800 w 1080540"/>
                <a:gd name="connsiteY7" fmla="*/ 158045 h 1758340"/>
                <a:gd name="connsiteX8" fmla="*/ 775854 w 1080540"/>
                <a:gd name="connsiteY8" fmla="*/ 1640481 h 1758340"/>
                <a:gd name="connsiteX9" fmla="*/ 304800 w 1080540"/>
                <a:gd name="connsiteY9" fmla="*/ 1626627 h 1758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80540" h="1758340">
                  <a:moveTo>
                    <a:pt x="304800" y="1626627"/>
                  </a:moveTo>
                  <a:cubicBezTo>
                    <a:pt x="175491" y="1575827"/>
                    <a:pt x="0" y="1425735"/>
                    <a:pt x="0" y="1335681"/>
                  </a:cubicBezTo>
                  <a:cubicBezTo>
                    <a:pt x="0" y="1245627"/>
                    <a:pt x="302491" y="1192518"/>
                    <a:pt x="304800" y="1086300"/>
                  </a:cubicBezTo>
                  <a:cubicBezTo>
                    <a:pt x="307109" y="980082"/>
                    <a:pt x="6927" y="793045"/>
                    <a:pt x="13854" y="698372"/>
                  </a:cubicBezTo>
                  <a:cubicBezTo>
                    <a:pt x="20781" y="603699"/>
                    <a:pt x="344054" y="601390"/>
                    <a:pt x="346363" y="518263"/>
                  </a:cubicBezTo>
                  <a:cubicBezTo>
                    <a:pt x="348672" y="435136"/>
                    <a:pt x="30018" y="278118"/>
                    <a:pt x="27709" y="199609"/>
                  </a:cubicBezTo>
                  <a:cubicBezTo>
                    <a:pt x="25400" y="121100"/>
                    <a:pt x="159327" y="54136"/>
                    <a:pt x="332509" y="47209"/>
                  </a:cubicBezTo>
                  <a:cubicBezTo>
                    <a:pt x="505691" y="40282"/>
                    <a:pt x="992909" y="-107500"/>
                    <a:pt x="1066800" y="158045"/>
                  </a:cubicBezTo>
                  <a:cubicBezTo>
                    <a:pt x="1140691" y="423590"/>
                    <a:pt x="898236" y="1393408"/>
                    <a:pt x="775854" y="1640481"/>
                  </a:cubicBezTo>
                  <a:cubicBezTo>
                    <a:pt x="653472" y="1887554"/>
                    <a:pt x="434109" y="1677427"/>
                    <a:pt x="304800" y="1626627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050" dirty="0">
                <a:latin typeface="Calibri Light" panose="020F0302020204030204" pitchFamily="34" charset="0"/>
              </a:endParaRPr>
            </a:p>
          </p:txBody>
        </p:sp>
        <p:pic>
          <p:nvPicPr>
            <p:cNvPr id="440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4059" y="4447199"/>
              <a:ext cx="2362200" cy="20288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41" name="Freeform 213"/>
            <p:cNvSpPr/>
            <p:nvPr/>
          </p:nvSpPr>
          <p:spPr>
            <a:xfrm>
              <a:off x="638978" y="4032173"/>
              <a:ext cx="341523" cy="462724"/>
            </a:xfrm>
            <a:custGeom>
              <a:avLst/>
              <a:gdLst>
                <a:gd name="connsiteX0" fmla="*/ 341523 w 341523"/>
                <a:gd name="connsiteY0" fmla="*/ 0 h 462724"/>
                <a:gd name="connsiteX1" fmla="*/ 66102 w 341523"/>
                <a:gd name="connsiteY1" fmla="*/ 22034 h 462724"/>
                <a:gd name="connsiteX2" fmla="*/ 11017 w 341523"/>
                <a:gd name="connsiteY2" fmla="*/ 110169 h 462724"/>
                <a:gd name="connsiteX3" fmla="*/ 0 w 341523"/>
                <a:gd name="connsiteY3" fmla="*/ 143220 h 462724"/>
                <a:gd name="connsiteX4" fmla="*/ 22034 w 341523"/>
                <a:gd name="connsiteY4" fmla="*/ 253388 h 462724"/>
                <a:gd name="connsiteX5" fmla="*/ 44068 w 341523"/>
                <a:gd name="connsiteY5" fmla="*/ 286439 h 462724"/>
                <a:gd name="connsiteX6" fmla="*/ 55085 w 341523"/>
                <a:gd name="connsiteY6" fmla="*/ 319490 h 462724"/>
                <a:gd name="connsiteX7" fmla="*/ 88135 w 341523"/>
                <a:gd name="connsiteY7" fmla="*/ 341523 h 462724"/>
                <a:gd name="connsiteX8" fmla="*/ 132203 w 341523"/>
                <a:gd name="connsiteY8" fmla="*/ 407625 h 462724"/>
                <a:gd name="connsiteX9" fmla="*/ 231355 w 341523"/>
                <a:gd name="connsiteY9" fmla="*/ 451692 h 462724"/>
                <a:gd name="connsiteX10" fmla="*/ 286439 w 341523"/>
                <a:gd name="connsiteY10" fmla="*/ 462709 h 46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1523" h="462724">
                  <a:moveTo>
                    <a:pt x="341523" y="0"/>
                  </a:moveTo>
                  <a:cubicBezTo>
                    <a:pt x="249716" y="7345"/>
                    <a:pt x="157277" y="9009"/>
                    <a:pt x="66102" y="22034"/>
                  </a:cubicBezTo>
                  <a:cubicBezTo>
                    <a:pt x="23329" y="28145"/>
                    <a:pt x="20395" y="82036"/>
                    <a:pt x="11017" y="110169"/>
                  </a:cubicBezTo>
                  <a:lnTo>
                    <a:pt x="0" y="143220"/>
                  </a:lnTo>
                  <a:cubicBezTo>
                    <a:pt x="4060" y="171641"/>
                    <a:pt x="6651" y="222622"/>
                    <a:pt x="22034" y="253388"/>
                  </a:cubicBezTo>
                  <a:cubicBezTo>
                    <a:pt x="27956" y="265231"/>
                    <a:pt x="38147" y="274596"/>
                    <a:pt x="44068" y="286439"/>
                  </a:cubicBezTo>
                  <a:cubicBezTo>
                    <a:pt x="49261" y="296826"/>
                    <a:pt x="47830" y="310422"/>
                    <a:pt x="55085" y="319490"/>
                  </a:cubicBezTo>
                  <a:cubicBezTo>
                    <a:pt x="63356" y="329829"/>
                    <a:pt x="77118" y="334179"/>
                    <a:pt x="88135" y="341523"/>
                  </a:cubicBezTo>
                  <a:cubicBezTo>
                    <a:pt x="102824" y="363557"/>
                    <a:pt x="110169" y="392936"/>
                    <a:pt x="132203" y="407625"/>
                  </a:cubicBezTo>
                  <a:cubicBezTo>
                    <a:pt x="175610" y="436562"/>
                    <a:pt x="168424" y="435959"/>
                    <a:pt x="231355" y="451692"/>
                  </a:cubicBezTo>
                  <a:cubicBezTo>
                    <a:pt x="278985" y="463600"/>
                    <a:pt x="260281" y="462709"/>
                    <a:pt x="286439" y="462709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050" dirty="0">
                <a:latin typeface="Calibri Light" panose="020F0302020204030204" pitchFamily="34" charset="0"/>
              </a:endParaRPr>
            </a:p>
          </p:txBody>
        </p:sp>
        <p:pic>
          <p:nvPicPr>
            <p:cNvPr id="442" name="Picture 4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2944" y="2777963"/>
              <a:ext cx="2873039" cy="1687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43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4059" y="3886201"/>
              <a:ext cx="2362200" cy="25384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444" name="Group 216"/>
          <p:cNvGrpSpPr>
            <a:grpSpLocks noChangeAspect="1"/>
          </p:cNvGrpSpPr>
          <p:nvPr/>
        </p:nvGrpSpPr>
        <p:grpSpPr>
          <a:xfrm>
            <a:off x="4435661" y="4148686"/>
            <a:ext cx="700088" cy="793583"/>
            <a:chOff x="422564" y="2777963"/>
            <a:chExt cx="3733800" cy="4232438"/>
          </a:xfrm>
        </p:grpSpPr>
        <p:pic>
          <p:nvPicPr>
            <p:cNvPr id="445" name="Picture 2" descr="http://www.iconhot.com/icon/png/rrze/720/server-multiple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2564" y="3276600"/>
              <a:ext cx="3733800" cy="37338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46" name="Freeform 218"/>
            <p:cNvSpPr/>
            <p:nvPr/>
          </p:nvSpPr>
          <p:spPr>
            <a:xfrm>
              <a:off x="568037" y="4566355"/>
              <a:ext cx="1080540" cy="1758340"/>
            </a:xfrm>
            <a:custGeom>
              <a:avLst/>
              <a:gdLst>
                <a:gd name="connsiteX0" fmla="*/ 304800 w 1080540"/>
                <a:gd name="connsiteY0" fmla="*/ 1626627 h 1758340"/>
                <a:gd name="connsiteX1" fmla="*/ 0 w 1080540"/>
                <a:gd name="connsiteY1" fmla="*/ 1335681 h 1758340"/>
                <a:gd name="connsiteX2" fmla="*/ 304800 w 1080540"/>
                <a:gd name="connsiteY2" fmla="*/ 1086300 h 1758340"/>
                <a:gd name="connsiteX3" fmla="*/ 13854 w 1080540"/>
                <a:gd name="connsiteY3" fmla="*/ 698372 h 1758340"/>
                <a:gd name="connsiteX4" fmla="*/ 346363 w 1080540"/>
                <a:gd name="connsiteY4" fmla="*/ 518263 h 1758340"/>
                <a:gd name="connsiteX5" fmla="*/ 27709 w 1080540"/>
                <a:gd name="connsiteY5" fmla="*/ 199609 h 1758340"/>
                <a:gd name="connsiteX6" fmla="*/ 332509 w 1080540"/>
                <a:gd name="connsiteY6" fmla="*/ 47209 h 1758340"/>
                <a:gd name="connsiteX7" fmla="*/ 1066800 w 1080540"/>
                <a:gd name="connsiteY7" fmla="*/ 158045 h 1758340"/>
                <a:gd name="connsiteX8" fmla="*/ 775854 w 1080540"/>
                <a:gd name="connsiteY8" fmla="*/ 1640481 h 1758340"/>
                <a:gd name="connsiteX9" fmla="*/ 304800 w 1080540"/>
                <a:gd name="connsiteY9" fmla="*/ 1626627 h 1758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80540" h="1758340">
                  <a:moveTo>
                    <a:pt x="304800" y="1626627"/>
                  </a:moveTo>
                  <a:cubicBezTo>
                    <a:pt x="175491" y="1575827"/>
                    <a:pt x="0" y="1425735"/>
                    <a:pt x="0" y="1335681"/>
                  </a:cubicBezTo>
                  <a:cubicBezTo>
                    <a:pt x="0" y="1245627"/>
                    <a:pt x="302491" y="1192518"/>
                    <a:pt x="304800" y="1086300"/>
                  </a:cubicBezTo>
                  <a:cubicBezTo>
                    <a:pt x="307109" y="980082"/>
                    <a:pt x="6927" y="793045"/>
                    <a:pt x="13854" y="698372"/>
                  </a:cubicBezTo>
                  <a:cubicBezTo>
                    <a:pt x="20781" y="603699"/>
                    <a:pt x="344054" y="601390"/>
                    <a:pt x="346363" y="518263"/>
                  </a:cubicBezTo>
                  <a:cubicBezTo>
                    <a:pt x="348672" y="435136"/>
                    <a:pt x="30018" y="278118"/>
                    <a:pt x="27709" y="199609"/>
                  </a:cubicBezTo>
                  <a:cubicBezTo>
                    <a:pt x="25400" y="121100"/>
                    <a:pt x="159327" y="54136"/>
                    <a:pt x="332509" y="47209"/>
                  </a:cubicBezTo>
                  <a:cubicBezTo>
                    <a:pt x="505691" y="40282"/>
                    <a:pt x="992909" y="-107500"/>
                    <a:pt x="1066800" y="158045"/>
                  </a:cubicBezTo>
                  <a:cubicBezTo>
                    <a:pt x="1140691" y="423590"/>
                    <a:pt x="898236" y="1393408"/>
                    <a:pt x="775854" y="1640481"/>
                  </a:cubicBezTo>
                  <a:cubicBezTo>
                    <a:pt x="653472" y="1887554"/>
                    <a:pt x="434109" y="1677427"/>
                    <a:pt x="304800" y="1626627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050" dirty="0">
                <a:latin typeface="Calibri Light" panose="020F0302020204030204" pitchFamily="34" charset="0"/>
              </a:endParaRPr>
            </a:p>
          </p:txBody>
        </p:sp>
        <p:pic>
          <p:nvPicPr>
            <p:cNvPr id="447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4059" y="4447199"/>
              <a:ext cx="2362200" cy="20288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48" name="Freeform 220"/>
            <p:cNvSpPr/>
            <p:nvPr/>
          </p:nvSpPr>
          <p:spPr>
            <a:xfrm>
              <a:off x="638978" y="4032173"/>
              <a:ext cx="341523" cy="462724"/>
            </a:xfrm>
            <a:custGeom>
              <a:avLst/>
              <a:gdLst>
                <a:gd name="connsiteX0" fmla="*/ 341523 w 341523"/>
                <a:gd name="connsiteY0" fmla="*/ 0 h 462724"/>
                <a:gd name="connsiteX1" fmla="*/ 66102 w 341523"/>
                <a:gd name="connsiteY1" fmla="*/ 22034 h 462724"/>
                <a:gd name="connsiteX2" fmla="*/ 11017 w 341523"/>
                <a:gd name="connsiteY2" fmla="*/ 110169 h 462724"/>
                <a:gd name="connsiteX3" fmla="*/ 0 w 341523"/>
                <a:gd name="connsiteY3" fmla="*/ 143220 h 462724"/>
                <a:gd name="connsiteX4" fmla="*/ 22034 w 341523"/>
                <a:gd name="connsiteY4" fmla="*/ 253388 h 462724"/>
                <a:gd name="connsiteX5" fmla="*/ 44068 w 341523"/>
                <a:gd name="connsiteY5" fmla="*/ 286439 h 462724"/>
                <a:gd name="connsiteX6" fmla="*/ 55085 w 341523"/>
                <a:gd name="connsiteY6" fmla="*/ 319490 h 462724"/>
                <a:gd name="connsiteX7" fmla="*/ 88135 w 341523"/>
                <a:gd name="connsiteY7" fmla="*/ 341523 h 462724"/>
                <a:gd name="connsiteX8" fmla="*/ 132203 w 341523"/>
                <a:gd name="connsiteY8" fmla="*/ 407625 h 462724"/>
                <a:gd name="connsiteX9" fmla="*/ 231355 w 341523"/>
                <a:gd name="connsiteY9" fmla="*/ 451692 h 462724"/>
                <a:gd name="connsiteX10" fmla="*/ 286439 w 341523"/>
                <a:gd name="connsiteY10" fmla="*/ 462709 h 46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1523" h="462724">
                  <a:moveTo>
                    <a:pt x="341523" y="0"/>
                  </a:moveTo>
                  <a:cubicBezTo>
                    <a:pt x="249716" y="7345"/>
                    <a:pt x="157277" y="9009"/>
                    <a:pt x="66102" y="22034"/>
                  </a:cubicBezTo>
                  <a:cubicBezTo>
                    <a:pt x="23329" y="28145"/>
                    <a:pt x="20395" y="82036"/>
                    <a:pt x="11017" y="110169"/>
                  </a:cubicBezTo>
                  <a:lnTo>
                    <a:pt x="0" y="143220"/>
                  </a:lnTo>
                  <a:cubicBezTo>
                    <a:pt x="4060" y="171641"/>
                    <a:pt x="6651" y="222622"/>
                    <a:pt x="22034" y="253388"/>
                  </a:cubicBezTo>
                  <a:cubicBezTo>
                    <a:pt x="27956" y="265231"/>
                    <a:pt x="38147" y="274596"/>
                    <a:pt x="44068" y="286439"/>
                  </a:cubicBezTo>
                  <a:cubicBezTo>
                    <a:pt x="49261" y="296826"/>
                    <a:pt x="47830" y="310422"/>
                    <a:pt x="55085" y="319490"/>
                  </a:cubicBezTo>
                  <a:cubicBezTo>
                    <a:pt x="63356" y="329829"/>
                    <a:pt x="77118" y="334179"/>
                    <a:pt x="88135" y="341523"/>
                  </a:cubicBezTo>
                  <a:cubicBezTo>
                    <a:pt x="102824" y="363557"/>
                    <a:pt x="110169" y="392936"/>
                    <a:pt x="132203" y="407625"/>
                  </a:cubicBezTo>
                  <a:cubicBezTo>
                    <a:pt x="175610" y="436562"/>
                    <a:pt x="168424" y="435959"/>
                    <a:pt x="231355" y="451692"/>
                  </a:cubicBezTo>
                  <a:cubicBezTo>
                    <a:pt x="278985" y="463600"/>
                    <a:pt x="260281" y="462709"/>
                    <a:pt x="286439" y="462709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050" dirty="0">
                <a:latin typeface="Calibri Light" panose="020F0302020204030204" pitchFamily="34" charset="0"/>
              </a:endParaRPr>
            </a:p>
          </p:txBody>
        </p:sp>
        <p:pic>
          <p:nvPicPr>
            <p:cNvPr id="449" name="Picture 4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2944" y="2777963"/>
              <a:ext cx="2873039" cy="1687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50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4059" y="3886201"/>
              <a:ext cx="2362200" cy="25384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451" name="Group 223"/>
          <p:cNvGrpSpPr>
            <a:grpSpLocks noChangeAspect="1"/>
          </p:cNvGrpSpPr>
          <p:nvPr/>
        </p:nvGrpSpPr>
        <p:grpSpPr>
          <a:xfrm>
            <a:off x="1648299" y="4138817"/>
            <a:ext cx="700088" cy="793583"/>
            <a:chOff x="422564" y="2777963"/>
            <a:chExt cx="3733800" cy="4232438"/>
          </a:xfrm>
        </p:grpSpPr>
        <p:pic>
          <p:nvPicPr>
            <p:cNvPr id="452" name="Picture 2" descr="http://www.iconhot.com/icon/png/rrze/720/server-multiple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2564" y="3276600"/>
              <a:ext cx="3733800" cy="37338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3" name="Freeform 225"/>
            <p:cNvSpPr/>
            <p:nvPr/>
          </p:nvSpPr>
          <p:spPr>
            <a:xfrm>
              <a:off x="568037" y="4566355"/>
              <a:ext cx="1080540" cy="1758340"/>
            </a:xfrm>
            <a:custGeom>
              <a:avLst/>
              <a:gdLst>
                <a:gd name="connsiteX0" fmla="*/ 304800 w 1080540"/>
                <a:gd name="connsiteY0" fmla="*/ 1626627 h 1758340"/>
                <a:gd name="connsiteX1" fmla="*/ 0 w 1080540"/>
                <a:gd name="connsiteY1" fmla="*/ 1335681 h 1758340"/>
                <a:gd name="connsiteX2" fmla="*/ 304800 w 1080540"/>
                <a:gd name="connsiteY2" fmla="*/ 1086300 h 1758340"/>
                <a:gd name="connsiteX3" fmla="*/ 13854 w 1080540"/>
                <a:gd name="connsiteY3" fmla="*/ 698372 h 1758340"/>
                <a:gd name="connsiteX4" fmla="*/ 346363 w 1080540"/>
                <a:gd name="connsiteY4" fmla="*/ 518263 h 1758340"/>
                <a:gd name="connsiteX5" fmla="*/ 27709 w 1080540"/>
                <a:gd name="connsiteY5" fmla="*/ 199609 h 1758340"/>
                <a:gd name="connsiteX6" fmla="*/ 332509 w 1080540"/>
                <a:gd name="connsiteY6" fmla="*/ 47209 h 1758340"/>
                <a:gd name="connsiteX7" fmla="*/ 1066800 w 1080540"/>
                <a:gd name="connsiteY7" fmla="*/ 158045 h 1758340"/>
                <a:gd name="connsiteX8" fmla="*/ 775854 w 1080540"/>
                <a:gd name="connsiteY8" fmla="*/ 1640481 h 1758340"/>
                <a:gd name="connsiteX9" fmla="*/ 304800 w 1080540"/>
                <a:gd name="connsiteY9" fmla="*/ 1626627 h 1758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80540" h="1758340">
                  <a:moveTo>
                    <a:pt x="304800" y="1626627"/>
                  </a:moveTo>
                  <a:cubicBezTo>
                    <a:pt x="175491" y="1575827"/>
                    <a:pt x="0" y="1425735"/>
                    <a:pt x="0" y="1335681"/>
                  </a:cubicBezTo>
                  <a:cubicBezTo>
                    <a:pt x="0" y="1245627"/>
                    <a:pt x="302491" y="1192518"/>
                    <a:pt x="304800" y="1086300"/>
                  </a:cubicBezTo>
                  <a:cubicBezTo>
                    <a:pt x="307109" y="980082"/>
                    <a:pt x="6927" y="793045"/>
                    <a:pt x="13854" y="698372"/>
                  </a:cubicBezTo>
                  <a:cubicBezTo>
                    <a:pt x="20781" y="603699"/>
                    <a:pt x="344054" y="601390"/>
                    <a:pt x="346363" y="518263"/>
                  </a:cubicBezTo>
                  <a:cubicBezTo>
                    <a:pt x="348672" y="435136"/>
                    <a:pt x="30018" y="278118"/>
                    <a:pt x="27709" y="199609"/>
                  </a:cubicBezTo>
                  <a:cubicBezTo>
                    <a:pt x="25400" y="121100"/>
                    <a:pt x="159327" y="54136"/>
                    <a:pt x="332509" y="47209"/>
                  </a:cubicBezTo>
                  <a:cubicBezTo>
                    <a:pt x="505691" y="40282"/>
                    <a:pt x="992909" y="-107500"/>
                    <a:pt x="1066800" y="158045"/>
                  </a:cubicBezTo>
                  <a:cubicBezTo>
                    <a:pt x="1140691" y="423590"/>
                    <a:pt x="898236" y="1393408"/>
                    <a:pt x="775854" y="1640481"/>
                  </a:cubicBezTo>
                  <a:cubicBezTo>
                    <a:pt x="653472" y="1887554"/>
                    <a:pt x="434109" y="1677427"/>
                    <a:pt x="304800" y="1626627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050" dirty="0">
                <a:latin typeface="Calibri Light" panose="020F0302020204030204" pitchFamily="34" charset="0"/>
              </a:endParaRPr>
            </a:p>
          </p:txBody>
        </p:sp>
        <p:pic>
          <p:nvPicPr>
            <p:cNvPr id="454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4059" y="4447199"/>
              <a:ext cx="2362200" cy="20288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55" name="Freeform 227"/>
            <p:cNvSpPr/>
            <p:nvPr/>
          </p:nvSpPr>
          <p:spPr>
            <a:xfrm>
              <a:off x="638978" y="4032173"/>
              <a:ext cx="341523" cy="462724"/>
            </a:xfrm>
            <a:custGeom>
              <a:avLst/>
              <a:gdLst>
                <a:gd name="connsiteX0" fmla="*/ 341523 w 341523"/>
                <a:gd name="connsiteY0" fmla="*/ 0 h 462724"/>
                <a:gd name="connsiteX1" fmla="*/ 66102 w 341523"/>
                <a:gd name="connsiteY1" fmla="*/ 22034 h 462724"/>
                <a:gd name="connsiteX2" fmla="*/ 11017 w 341523"/>
                <a:gd name="connsiteY2" fmla="*/ 110169 h 462724"/>
                <a:gd name="connsiteX3" fmla="*/ 0 w 341523"/>
                <a:gd name="connsiteY3" fmla="*/ 143220 h 462724"/>
                <a:gd name="connsiteX4" fmla="*/ 22034 w 341523"/>
                <a:gd name="connsiteY4" fmla="*/ 253388 h 462724"/>
                <a:gd name="connsiteX5" fmla="*/ 44068 w 341523"/>
                <a:gd name="connsiteY5" fmla="*/ 286439 h 462724"/>
                <a:gd name="connsiteX6" fmla="*/ 55085 w 341523"/>
                <a:gd name="connsiteY6" fmla="*/ 319490 h 462724"/>
                <a:gd name="connsiteX7" fmla="*/ 88135 w 341523"/>
                <a:gd name="connsiteY7" fmla="*/ 341523 h 462724"/>
                <a:gd name="connsiteX8" fmla="*/ 132203 w 341523"/>
                <a:gd name="connsiteY8" fmla="*/ 407625 h 462724"/>
                <a:gd name="connsiteX9" fmla="*/ 231355 w 341523"/>
                <a:gd name="connsiteY9" fmla="*/ 451692 h 462724"/>
                <a:gd name="connsiteX10" fmla="*/ 286439 w 341523"/>
                <a:gd name="connsiteY10" fmla="*/ 462709 h 46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1523" h="462724">
                  <a:moveTo>
                    <a:pt x="341523" y="0"/>
                  </a:moveTo>
                  <a:cubicBezTo>
                    <a:pt x="249716" y="7345"/>
                    <a:pt x="157277" y="9009"/>
                    <a:pt x="66102" y="22034"/>
                  </a:cubicBezTo>
                  <a:cubicBezTo>
                    <a:pt x="23329" y="28145"/>
                    <a:pt x="20395" y="82036"/>
                    <a:pt x="11017" y="110169"/>
                  </a:cubicBezTo>
                  <a:lnTo>
                    <a:pt x="0" y="143220"/>
                  </a:lnTo>
                  <a:cubicBezTo>
                    <a:pt x="4060" y="171641"/>
                    <a:pt x="6651" y="222622"/>
                    <a:pt x="22034" y="253388"/>
                  </a:cubicBezTo>
                  <a:cubicBezTo>
                    <a:pt x="27956" y="265231"/>
                    <a:pt x="38147" y="274596"/>
                    <a:pt x="44068" y="286439"/>
                  </a:cubicBezTo>
                  <a:cubicBezTo>
                    <a:pt x="49261" y="296826"/>
                    <a:pt x="47830" y="310422"/>
                    <a:pt x="55085" y="319490"/>
                  </a:cubicBezTo>
                  <a:cubicBezTo>
                    <a:pt x="63356" y="329829"/>
                    <a:pt x="77118" y="334179"/>
                    <a:pt x="88135" y="341523"/>
                  </a:cubicBezTo>
                  <a:cubicBezTo>
                    <a:pt x="102824" y="363557"/>
                    <a:pt x="110169" y="392936"/>
                    <a:pt x="132203" y="407625"/>
                  </a:cubicBezTo>
                  <a:cubicBezTo>
                    <a:pt x="175610" y="436562"/>
                    <a:pt x="168424" y="435959"/>
                    <a:pt x="231355" y="451692"/>
                  </a:cubicBezTo>
                  <a:cubicBezTo>
                    <a:pt x="278985" y="463600"/>
                    <a:pt x="260281" y="462709"/>
                    <a:pt x="286439" y="462709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050" dirty="0">
                <a:latin typeface="Calibri Light" panose="020F0302020204030204" pitchFamily="34" charset="0"/>
              </a:endParaRPr>
            </a:p>
          </p:txBody>
        </p:sp>
        <p:pic>
          <p:nvPicPr>
            <p:cNvPr id="456" name="Picture 4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2944" y="2777963"/>
              <a:ext cx="2873039" cy="1687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57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4059" y="3886201"/>
              <a:ext cx="2362200" cy="25384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458" name="Group 230"/>
          <p:cNvGrpSpPr>
            <a:grpSpLocks noChangeAspect="1"/>
          </p:cNvGrpSpPr>
          <p:nvPr/>
        </p:nvGrpSpPr>
        <p:grpSpPr>
          <a:xfrm>
            <a:off x="2316601" y="4145479"/>
            <a:ext cx="700088" cy="793583"/>
            <a:chOff x="422564" y="2777963"/>
            <a:chExt cx="3733800" cy="4232438"/>
          </a:xfrm>
        </p:grpSpPr>
        <p:pic>
          <p:nvPicPr>
            <p:cNvPr id="459" name="Picture 2" descr="http://www.iconhot.com/icon/png/rrze/720/server-multiple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2564" y="3276600"/>
              <a:ext cx="3733800" cy="37338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60" name="Freeform 232"/>
            <p:cNvSpPr/>
            <p:nvPr/>
          </p:nvSpPr>
          <p:spPr>
            <a:xfrm>
              <a:off x="568037" y="4566355"/>
              <a:ext cx="1080540" cy="1758340"/>
            </a:xfrm>
            <a:custGeom>
              <a:avLst/>
              <a:gdLst>
                <a:gd name="connsiteX0" fmla="*/ 304800 w 1080540"/>
                <a:gd name="connsiteY0" fmla="*/ 1626627 h 1758340"/>
                <a:gd name="connsiteX1" fmla="*/ 0 w 1080540"/>
                <a:gd name="connsiteY1" fmla="*/ 1335681 h 1758340"/>
                <a:gd name="connsiteX2" fmla="*/ 304800 w 1080540"/>
                <a:gd name="connsiteY2" fmla="*/ 1086300 h 1758340"/>
                <a:gd name="connsiteX3" fmla="*/ 13854 w 1080540"/>
                <a:gd name="connsiteY3" fmla="*/ 698372 h 1758340"/>
                <a:gd name="connsiteX4" fmla="*/ 346363 w 1080540"/>
                <a:gd name="connsiteY4" fmla="*/ 518263 h 1758340"/>
                <a:gd name="connsiteX5" fmla="*/ 27709 w 1080540"/>
                <a:gd name="connsiteY5" fmla="*/ 199609 h 1758340"/>
                <a:gd name="connsiteX6" fmla="*/ 332509 w 1080540"/>
                <a:gd name="connsiteY6" fmla="*/ 47209 h 1758340"/>
                <a:gd name="connsiteX7" fmla="*/ 1066800 w 1080540"/>
                <a:gd name="connsiteY7" fmla="*/ 158045 h 1758340"/>
                <a:gd name="connsiteX8" fmla="*/ 775854 w 1080540"/>
                <a:gd name="connsiteY8" fmla="*/ 1640481 h 1758340"/>
                <a:gd name="connsiteX9" fmla="*/ 304800 w 1080540"/>
                <a:gd name="connsiteY9" fmla="*/ 1626627 h 1758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80540" h="1758340">
                  <a:moveTo>
                    <a:pt x="304800" y="1626627"/>
                  </a:moveTo>
                  <a:cubicBezTo>
                    <a:pt x="175491" y="1575827"/>
                    <a:pt x="0" y="1425735"/>
                    <a:pt x="0" y="1335681"/>
                  </a:cubicBezTo>
                  <a:cubicBezTo>
                    <a:pt x="0" y="1245627"/>
                    <a:pt x="302491" y="1192518"/>
                    <a:pt x="304800" y="1086300"/>
                  </a:cubicBezTo>
                  <a:cubicBezTo>
                    <a:pt x="307109" y="980082"/>
                    <a:pt x="6927" y="793045"/>
                    <a:pt x="13854" y="698372"/>
                  </a:cubicBezTo>
                  <a:cubicBezTo>
                    <a:pt x="20781" y="603699"/>
                    <a:pt x="344054" y="601390"/>
                    <a:pt x="346363" y="518263"/>
                  </a:cubicBezTo>
                  <a:cubicBezTo>
                    <a:pt x="348672" y="435136"/>
                    <a:pt x="30018" y="278118"/>
                    <a:pt x="27709" y="199609"/>
                  </a:cubicBezTo>
                  <a:cubicBezTo>
                    <a:pt x="25400" y="121100"/>
                    <a:pt x="159327" y="54136"/>
                    <a:pt x="332509" y="47209"/>
                  </a:cubicBezTo>
                  <a:cubicBezTo>
                    <a:pt x="505691" y="40282"/>
                    <a:pt x="992909" y="-107500"/>
                    <a:pt x="1066800" y="158045"/>
                  </a:cubicBezTo>
                  <a:cubicBezTo>
                    <a:pt x="1140691" y="423590"/>
                    <a:pt x="898236" y="1393408"/>
                    <a:pt x="775854" y="1640481"/>
                  </a:cubicBezTo>
                  <a:cubicBezTo>
                    <a:pt x="653472" y="1887554"/>
                    <a:pt x="434109" y="1677427"/>
                    <a:pt x="304800" y="1626627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050" dirty="0">
                <a:latin typeface="Calibri Light" panose="020F0302020204030204" pitchFamily="34" charset="0"/>
              </a:endParaRPr>
            </a:p>
          </p:txBody>
        </p:sp>
        <p:pic>
          <p:nvPicPr>
            <p:cNvPr id="461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4059" y="4447199"/>
              <a:ext cx="2362200" cy="20288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62" name="Freeform 234"/>
            <p:cNvSpPr/>
            <p:nvPr/>
          </p:nvSpPr>
          <p:spPr>
            <a:xfrm>
              <a:off x="638978" y="4032173"/>
              <a:ext cx="341523" cy="462724"/>
            </a:xfrm>
            <a:custGeom>
              <a:avLst/>
              <a:gdLst>
                <a:gd name="connsiteX0" fmla="*/ 341523 w 341523"/>
                <a:gd name="connsiteY0" fmla="*/ 0 h 462724"/>
                <a:gd name="connsiteX1" fmla="*/ 66102 w 341523"/>
                <a:gd name="connsiteY1" fmla="*/ 22034 h 462724"/>
                <a:gd name="connsiteX2" fmla="*/ 11017 w 341523"/>
                <a:gd name="connsiteY2" fmla="*/ 110169 h 462724"/>
                <a:gd name="connsiteX3" fmla="*/ 0 w 341523"/>
                <a:gd name="connsiteY3" fmla="*/ 143220 h 462724"/>
                <a:gd name="connsiteX4" fmla="*/ 22034 w 341523"/>
                <a:gd name="connsiteY4" fmla="*/ 253388 h 462724"/>
                <a:gd name="connsiteX5" fmla="*/ 44068 w 341523"/>
                <a:gd name="connsiteY5" fmla="*/ 286439 h 462724"/>
                <a:gd name="connsiteX6" fmla="*/ 55085 w 341523"/>
                <a:gd name="connsiteY6" fmla="*/ 319490 h 462724"/>
                <a:gd name="connsiteX7" fmla="*/ 88135 w 341523"/>
                <a:gd name="connsiteY7" fmla="*/ 341523 h 462724"/>
                <a:gd name="connsiteX8" fmla="*/ 132203 w 341523"/>
                <a:gd name="connsiteY8" fmla="*/ 407625 h 462724"/>
                <a:gd name="connsiteX9" fmla="*/ 231355 w 341523"/>
                <a:gd name="connsiteY9" fmla="*/ 451692 h 462724"/>
                <a:gd name="connsiteX10" fmla="*/ 286439 w 341523"/>
                <a:gd name="connsiteY10" fmla="*/ 462709 h 46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1523" h="462724">
                  <a:moveTo>
                    <a:pt x="341523" y="0"/>
                  </a:moveTo>
                  <a:cubicBezTo>
                    <a:pt x="249716" y="7345"/>
                    <a:pt x="157277" y="9009"/>
                    <a:pt x="66102" y="22034"/>
                  </a:cubicBezTo>
                  <a:cubicBezTo>
                    <a:pt x="23329" y="28145"/>
                    <a:pt x="20395" y="82036"/>
                    <a:pt x="11017" y="110169"/>
                  </a:cubicBezTo>
                  <a:lnTo>
                    <a:pt x="0" y="143220"/>
                  </a:lnTo>
                  <a:cubicBezTo>
                    <a:pt x="4060" y="171641"/>
                    <a:pt x="6651" y="222622"/>
                    <a:pt x="22034" y="253388"/>
                  </a:cubicBezTo>
                  <a:cubicBezTo>
                    <a:pt x="27956" y="265231"/>
                    <a:pt x="38147" y="274596"/>
                    <a:pt x="44068" y="286439"/>
                  </a:cubicBezTo>
                  <a:cubicBezTo>
                    <a:pt x="49261" y="296826"/>
                    <a:pt x="47830" y="310422"/>
                    <a:pt x="55085" y="319490"/>
                  </a:cubicBezTo>
                  <a:cubicBezTo>
                    <a:pt x="63356" y="329829"/>
                    <a:pt x="77118" y="334179"/>
                    <a:pt x="88135" y="341523"/>
                  </a:cubicBezTo>
                  <a:cubicBezTo>
                    <a:pt x="102824" y="363557"/>
                    <a:pt x="110169" y="392936"/>
                    <a:pt x="132203" y="407625"/>
                  </a:cubicBezTo>
                  <a:cubicBezTo>
                    <a:pt x="175610" y="436562"/>
                    <a:pt x="168424" y="435959"/>
                    <a:pt x="231355" y="451692"/>
                  </a:cubicBezTo>
                  <a:cubicBezTo>
                    <a:pt x="278985" y="463600"/>
                    <a:pt x="260281" y="462709"/>
                    <a:pt x="286439" y="462709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050" dirty="0">
                <a:latin typeface="Calibri Light" panose="020F0302020204030204" pitchFamily="34" charset="0"/>
              </a:endParaRPr>
            </a:p>
          </p:txBody>
        </p:sp>
        <p:pic>
          <p:nvPicPr>
            <p:cNvPr id="463" name="Picture 4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2944" y="2777963"/>
              <a:ext cx="2873039" cy="1687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64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4059" y="3886201"/>
              <a:ext cx="2362200" cy="25384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46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3090" y="1988223"/>
            <a:ext cx="3807739" cy="28831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66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36930" y="2454916"/>
            <a:ext cx="940689" cy="532638"/>
          </a:xfrm>
          <a:prstGeom prst="rect">
            <a:avLst/>
          </a:prstGeom>
        </p:spPr>
      </p:pic>
      <p:pic>
        <p:nvPicPr>
          <p:cNvPr id="467" name="Picture 28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23051" y="2070152"/>
            <a:ext cx="940689" cy="532638"/>
          </a:xfrm>
          <a:prstGeom prst="rect">
            <a:avLst/>
          </a:prstGeom>
        </p:spPr>
      </p:pic>
      <p:pic>
        <p:nvPicPr>
          <p:cNvPr id="468" name="Picture 28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90745" y="3308452"/>
            <a:ext cx="940689" cy="532638"/>
          </a:xfrm>
          <a:prstGeom prst="rect">
            <a:avLst/>
          </a:prstGeom>
        </p:spPr>
      </p:pic>
      <p:pic>
        <p:nvPicPr>
          <p:cNvPr id="469" name="Picture 28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26334" y="3905595"/>
            <a:ext cx="940689" cy="532638"/>
          </a:xfrm>
          <a:prstGeom prst="rect">
            <a:avLst/>
          </a:prstGeom>
        </p:spPr>
      </p:pic>
      <p:pic>
        <p:nvPicPr>
          <p:cNvPr id="470" name="Picture 28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49139" y="1896738"/>
            <a:ext cx="940689" cy="532638"/>
          </a:xfrm>
          <a:prstGeom prst="rect">
            <a:avLst/>
          </a:prstGeom>
        </p:spPr>
      </p:pic>
      <p:pic>
        <p:nvPicPr>
          <p:cNvPr id="471" name="Picture 28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04162" y="4313378"/>
            <a:ext cx="940689" cy="532638"/>
          </a:xfrm>
          <a:prstGeom prst="rect">
            <a:avLst/>
          </a:prstGeom>
        </p:spPr>
      </p:pic>
      <p:pic>
        <p:nvPicPr>
          <p:cNvPr id="472" name="Picture 28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56908" y="3583853"/>
            <a:ext cx="940689" cy="532638"/>
          </a:xfrm>
          <a:prstGeom prst="rect">
            <a:avLst/>
          </a:prstGeom>
        </p:spPr>
      </p:pic>
      <p:pic>
        <p:nvPicPr>
          <p:cNvPr id="473" name="Picture 28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23810" y="2743285"/>
            <a:ext cx="940689" cy="532638"/>
          </a:xfrm>
          <a:prstGeom prst="rect">
            <a:avLst/>
          </a:prstGeom>
        </p:spPr>
      </p:pic>
      <p:pic>
        <p:nvPicPr>
          <p:cNvPr id="474" name="Picture 28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96241" y="2612339"/>
            <a:ext cx="940689" cy="532638"/>
          </a:xfrm>
          <a:prstGeom prst="rect">
            <a:avLst/>
          </a:prstGeom>
        </p:spPr>
      </p:pic>
      <p:pic>
        <p:nvPicPr>
          <p:cNvPr id="475" name="Picture 28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33818" y="4037354"/>
            <a:ext cx="940689" cy="532638"/>
          </a:xfrm>
          <a:prstGeom prst="rect">
            <a:avLst/>
          </a:prstGeom>
        </p:spPr>
      </p:pic>
      <p:pic>
        <p:nvPicPr>
          <p:cNvPr id="476" name="Picture 29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10541" y="2726639"/>
            <a:ext cx="940689" cy="532638"/>
          </a:xfrm>
          <a:prstGeom prst="rect">
            <a:avLst/>
          </a:prstGeom>
        </p:spPr>
      </p:pic>
      <p:pic>
        <p:nvPicPr>
          <p:cNvPr id="477" name="Picture 29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00999" y="3601658"/>
            <a:ext cx="940689" cy="532638"/>
          </a:xfrm>
          <a:prstGeom prst="rect">
            <a:avLst/>
          </a:prstGeom>
        </p:spPr>
      </p:pic>
      <p:pic>
        <p:nvPicPr>
          <p:cNvPr id="478" name="Picture 29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87241" y="2639792"/>
            <a:ext cx="940689" cy="532638"/>
          </a:xfrm>
          <a:prstGeom prst="rect">
            <a:avLst/>
          </a:prstGeom>
        </p:spPr>
      </p:pic>
      <p:pic>
        <p:nvPicPr>
          <p:cNvPr id="479" name="Picture 29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92487" y="1873497"/>
            <a:ext cx="940689" cy="532638"/>
          </a:xfrm>
          <a:prstGeom prst="rect">
            <a:avLst/>
          </a:prstGeom>
        </p:spPr>
      </p:pic>
      <p:pic>
        <p:nvPicPr>
          <p:cNvPr id="480" name="Picture 29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85462" y="2215892"/>
            <a:ext cx="940689" cy="532638"/>
          </a:xfrm>
          <a:prstGeom prst="rect">
            <a:avLst/>
          </a:prstGeom>
        </p:spPr>
      </p:pic>
      <p:pic>
        <p:nvPicPr>
          <p:cNvPr id="481" name="Picture 29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12111" y="3092195"/>
            <a:ext cx="940689" cy="532638"/>
          </a:xfrm>
          <a:prstGeom prst="rect">
            <a:avLst/>
          </a:prstGeom>
        </p:spPr>
      </p:pic>
      <p:pic>
        <p:nvPicPr>
          <p:cNvPr id="482" name="Picture 29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17905" y="4133439"/>
            <a:ext cx="940689" cy="532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403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248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0"/>
                            </p:stCondLst>
                            <p:childTnLst>
                              <p:par>
                                <p:cTn id="18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000"/>
                            </p:stCondLst>
                            <p:childTnLst>
                              <p:par>
                                <p:cTn id="48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500"/>
                            </p:stCondLst>
                            <p:childTnLst>
                              <p:par>
                                <p:cTn id="58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0"/>
                            </p:stCondLst>
                            <p:childTnLst>
                              <p:par>
                                <p:cTn id="68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2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2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500"/>
                            </p:stCondLst>
                            <p:childTnLst>
                              <p:par>
                                <p:cTn id="78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3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3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3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3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6000"/>
                            </p:stCondLst>
                            <p:childTnLst>
                              <p:par>
                                <p:cTn id="88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3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3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3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3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6500"/>
                            </p:stCondLst>
                            <p:childTnLst>
                              <p:par>
                                <p:cTn id="98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3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3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3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3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7000"/>
                            </p:stCondLst>
                            <p:childTnLst>
                              <p:par>
                                <p:cTn id="108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3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3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2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3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3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7500"/>
                            </p:stCondLst>
                            <p:childTnLst>
                              <p:par>
                                <p:cTn id="118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3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3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2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3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3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8000"/>
                            </p:stCondLst>
                            <p:childTnLst>
                              <p:par>
                                <p:cTn id="128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3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3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2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3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3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500" fill="hold"/>
                                        <p:tgtEl>
                                          <p:spTgt spid="3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8500"/>
                            </p:stCondLst>
                            <p:childTnLst>
                              <p:par>
                                <p:cTn id="138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3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1" dur="500" fill="hold"/>
                                        <p:tgtEl>
                                          <p:spTgt spid="3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2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5" dur="500" fill="hold"/>
                                        <p:tgtEl>
                                          <p:spTgt spid="3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500" fill="hold"/>
                                        <p:tgtEl>
                                          <p:spTgt spid="3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>
                            <p:stCondLst>
                              <p:cond delay="9000"/>
                            </p:stCondLst>
                            <p:childTnLst>
                              <p:par>
                                <p:cTn id="148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0" dur="500" fill="hold"/>
                                        <p:tgtEl>
                                          <p:spTgt spid="3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1" dur="500" fill="hold"/>
                                        <p:tgtEl>
                                          <p:spTgt spid="3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2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5" dur="500" fill="hold"/>
                                        <p:tgtEl>
                                          <p:spTgt spid="3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500" fill="hold"/>
                                        <p:tgtEl>
                                          <p:spTgt spid="3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" fill="hold">
                            <p:stCondLst>
                              <p:cond delay="9500"/>
                            </p:stCondLst>
                            <p:childTnLst>
                              <p:par>
                                <p:cTn id="158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0" dur="500" fill="hold"/>
                                        <p:tgtEl>
                                          <p:spTgt spid="3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1" dur="500" fill="hold"/>
                                        <p:tgtEl>
                                          <p:spTgt spid="3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2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500"/>
                                        <p:tgtEl>
                                          <p:spTgt spid="3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5" dur="500" fill="hold"/>
                                        <p:tgtEl>
                                          <p:spTgt spid="3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6" dur="500" fill="hold"/>
                                        <p:tgtEl>
                                          <p:spTgt spid="3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7" fill="hold">
                            <p:stCondLst>
                              <p:cond delay="10000"/>
                            </p:stCondLst>
                            <p:childTnLst>
                              <p:par>
                                <p:cTn id="168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0" dur="500" fill="hold"/>
                                        <p:tgtEl>
                                          <p:spTgt spid="3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1" dur="500" fill="hold"/>
                                        <p:tgtEl>
                                          <p:spTgt spid="3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2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500"/>
                                        <p:tgtEl>
                                          <p:spTgt spid="3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5" dur="500" fill="hold"/>
                                        <p:tgtEl>
                                          <p:spTgt spid="3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500" fill="hold"/>
                                        <p:tgtEl>
                                          <p:spTgt spid="3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7" fill="hold">
                            <p:stCondLst>
                              <p:cond delay="10500"/>
                            </p:stCondLst>
                            <p:childTnLst>
                              <p:par>
                                <p:cTn id="178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0" dur="500" fill="hold"/>
                                        <p:tgtEl>
                                          <p:spTgt spid="3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1" dur="500" fill="hold"/>
                                        <p:tgtEl>
                                          <p:spTgt spid="3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2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500"/>
                                        <p:tgtEl>
                                          <p:spTgt spid="3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5" dur="500" fill="hold"/>
                                        <p:tgtEl>
                                          <p:spTgt spid="3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500" fill="hold"/>
                                        <p:tgtEl>
                                          <p:spTgt spid="3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7" fill="hold">
                            <p:stCondLst>
                              <p:cond delay="11000"/>
                            </p:stCondLst>
                            <p:childTnLst>
                              <p:par>
                                <p:cTn id="18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4.93827E-6 L 0.19358 -0.00432 " pathEditMode="relative" rAng="0" ptsTypes="AA">
                                      <p:cBhvr>
                                        <p:cTn id="189" dur="1000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670" y="-216"/>
                                    </p:animMotion>
                                  </p:childTnLst>
                                </p:cTn>
                              </p:par>
                              <p:par>
                                <p:cTn id="190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2" dur="500" fill="hold"/>
                                        <p:tgtEl>
                                          <p:spTgt spid="3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3" dur="500" fill="hold"/>
                                        <p:tgtEl>
                                          <p:spTgt spid="3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4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6" dur="500"/>
                                        <p:tgtEl>
                                          <p:spTgt spid="3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7" dur="500" fill="hold"/>
                                        <p:tgtEl>
                                          <p:spTgt spid="3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8" dur="500" fill="hold"/>
                                        <p:tgtEl>
                                          <p:spTgt spid="3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9" fill="hold">
                            <p:stCondLst>
                              <p:cond delay="12000"/>
                            </p:stCondLst>
                            <p:childTnLst>
                              <p:par>
                                <p:cTn id="200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2" dur="50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3" dur="50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4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6" dur="50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7" dur="50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8" dur="50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9" fill="hold">
                            <p:stCondLst>
                              <p:cond delay="12500"/>
                            </p:stCondLst>
                            <p:childTnLst>
                              <p:par>
                                <p:cTn id="210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2" dur="500" fill="hold"/>
                                        <p:tgtEl>
                                          <p:spTgt spid="3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3" dur="500" fill="hold"/>
                                        <p:tgtEl>
                                          <p:spTgt spid="3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4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6" dur="500"/>
                                        <p:tgtEl>
                                          <p:spTgt spid="3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7" dur="500" fill="hold"/>
                                        <p:tgtEl>
                                          <p:spTgt spid="3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500" fill="hold"/>
                                        <p:tgtEl>
                                          <p:spTgt spid="3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9" fill="hold">
                            <p:stCondLst>
                              <p:cond delay="13000"/>
                            </p:stCondLst>
                            <p:childTnLst>
                              <p:par>
                                <p:cTn id="220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2" dur="500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3" dur="500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4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6" dur="500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7" dur="500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8" dur="500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9" fill="hold">
                            <p:stCondLst>
                              <p:cond delay="13500"/>
                            </p:stCondLst>
                            <p:childTnLst>
                              <p:par>
                                <p:cTn id="230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2" dur="500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3" dur="500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4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6" dur="500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7" dur="500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8" dur="500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9" fill="hold">
                            <p:stCondLst>
                              <p:cond delay="14000"/>
                            </p:stCondLst>
                            <p:childTnLst>
                              <p:par>
                                <p:cTn id="240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2" dur="500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3" dur="500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4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6" dur="500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7" dur="500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8" dur="500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9" fill="hold">
                            <p:stCondLst>
                              <p:cond delay="14500"/>
                            </p:stCondLst>
                            <p:childTnLst>
                              <p:par>
                                <p:cTn id="250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2" dur="500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3" dur="500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4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6" dur="500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7" dur="500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8" dur="500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9" fill="hold">
                            <p:stCondLst>
                              <p:cond delay="15000"/>
                            </p:stCondLst>
                            <p:childTnLst>
                              <p:par>
                                <p:cTn id="260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2" dur="500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3" dur="500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4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6" dur="500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7" dur="500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8" dur="500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9" fill="hold">
                            <p:stCondLst>
                              <p:cond delay="15500"/>
                            </p:stCondLst>
                            <p:childTnLst>
                              <p:par>
                                <p:cTn id="270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2" dur="500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3" dur="500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4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6" dur="500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7" dur="500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8" dur="500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9" fill="hold">
                            <p:stCondLst>
                              <p:cond delay="16000"/>
                            </p:stCondLst>
                            <p:childTnLst>
                              <p:par>
                                <p:cTn id="280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2" dur="500" fill="hold"/>
                                        <p:tgtEl>
                                          <p:spTgt spid="4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3" dur="500" fill="hold"/>
                                        <p:tgtEl>
                                          <p:spTgt spid="4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4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6" dur="500"/>
                                        <p:tgtEl>
                                          <p:spTgt spid="4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7" dur="500" fill="hold"/>
                                        <p:tgtEl>
                                          <p:spTgt spid="4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8" dur="500" fill="hold"/>
                                        <p:tgtEl>
                                          <p:spTgt spid="4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9" fill="hold">
                            <p:stCondLst>
                              <p:cond delay="16500"/>
                            </p:stCondLst>
                            <p:childTnLst>
                              <p:par>
                                <p:cTn id="290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2" dur="500" fill="hold"/>
                                        <p:tgtEl>
                                          <p:spTgt spid="4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3" dur="500" fill="hold"/>
                                        <p:tgtEl>
                                          <p:spTgt spid="4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4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6" dur="500"/>
                                        <p:tgtEl>
                                          <p:spTgt spid="4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7" dur="500" fill="hold"/>
                                        <p:tgtEl>
                                          <p:spTgt spid="4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8" dur="500" fill="hold"/>
                                        <p:tgtEl>
                                          <p:spTgt spid="4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9" fill="hold">
                      <p:stCondLst>
                        <p:cond delay="indefinite"/>
                      </p:stCondLst>
                      <p:childTnLst>
                        <p:par>
                          <p:cTn id="300" fill="hold">
                            <p:stCondLst>
                              <p:cond delay="0"/>
                            </p:stCondLst>
                            <p:childTnLst>
                              <p:par>
                                <p:cTn id="301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3" dur="500" fill="hold"/>
                                        <p:tgtEl>
                                          <p:spTgt spid="4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4" dur="500" fill="hold"/>
                                        <p:tgtEl>
                                          <p:spTgt spid="4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5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7" dur="500"/>
                                        <p:tgtEl>
                                          <p:spTgt spid="4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8" dur="500" fill="hold"/>
                                        <p:tgtEl>
                                          <p:spTgt spid="4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9" dur="500" fill="hold"/>
                                        <p:tgtEl>
                                          <p:spTgt spid="4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0" fill="hold">
                      <p:stCondLst>
                        <p:cond delay="indefinite"/>
                      </p:stCondLst>
                      <p:childTnLst>
                        <p:par>
                          <p:cTn id="311" fill="hold">
                            <p:stCondLst>
                              <p:cond delay="0"/>
                            </p:stCondLst>
                            <p:childTnLst>
                              <p:par>
                                <p:cTn id="31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4" dur="500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5" fill="hold">
                      <p:stCondLst>
                        <p:cond delay="indefinite"/>
                      </p:stCondLst>
                      <p:childTnLst>
                        <p:par>
                          <p:cTn id="316" fill="hold">
                            <p:stCondLst>
                              <p:cond delay="0"/>
                            </p:stCondLst>
                            <p:childTnLst>
                              <p:par>
                                <p:cTn id="317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18" dur="2000" fill="hold"/>
                                        <p:tgtEl>
                                          <p:spTgt spid="245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9" fill="hold">
                            <p:stCondLst>
                              <p:cond delay="2000"/>
                            </p:stCondLst>
                            <p:childTnLst>
                              <p:par>
                                <p:cTn id="320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2" dur="14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3" dur="456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4" dur="166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5" dur="166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6" dur="83" tmFilter="0, 0; 0.125,0.2665; 0.25,0.4; 0.375,0.465; 0.5,0.5;  0.625,0.535; 0.75,0.6; 0.875,0.7335; 1,1">
                                          <p:stCondLst>
                                            <p:cond delay="331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7" dur="41" tmFilter="0, 0; 0.125,0.2665; 0.25,0.4; 0.375,0.465; 0.5,0.5;  0.625,0.535; 0.75,0.6; 0.875,0.7335; 1,1">
                                          <p:stCondLst>
                                            <p:cond delay="414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28" dur="7">
                                          <p:stCondLst>
                                            <p:cond delay="162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9" dur="41" decel="50000">
                                          <p:stCondLst>
                                            <p:cond delay="169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0" dur="7">
                                          <p:stCondLst>
                                            <p:cond delay="328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31" dur="41" decel="50000">
                                          <p:stCondLst>
                                            <p:cond delay="335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2" dur="7">
                                          <p:stCondLst>
                                            <p:cond delay="41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33" dur="41" decel="50000">
                                          <p:stCondLst>
                                            <p:cond delay="417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4" dur="7">
                                          <p:stCondLst>
                                            <p:cond delay="452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35" dur="41" decel="50000">
                                          <p:stCondLst>
                                            <p:cond delay="459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37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9" dur="14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0" dur="456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1" dur="166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2" dur="166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3" dur="83" tmFilter="0, 0; 0.125,0.2665; 0.25,0.4; 0.375,0.465; 0.5,0.5;  0.625,0.535; 0.75,0.6; 0.875,0.7335; 1,1">
                                          <p:stCondLst>
                                            <p:cond delay="331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4" dur="41" tmFilter="0, 0; 0.125,0.2665; 0.25,0.4; 0.375,0.465; 0.5,0.5;  0.625,0.535; 0.75,0.6; 0.875,0.7335; 1,1">
                                          <p:stCondLst>
                                            <p:cond delay="414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45" dur="7">
                                          <p:stCondLst>
                                            <p:cond delay="162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46" dur="41" decel="50000">
                                          <p:stCondLst>
                                            <p:cond delay="169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7" dur="7">
                                          <p:stCondLst>
                                            <p:cond delay="328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8" dur="41" decel="50000">
                                          <p:stCondLst>
                                            <p:cond delay="335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9" dur="7">
                                          <p:stCondLst>
                                            <p:cond delay="410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50" dur="41" decel="50000">
                                          <p:stCondLst>
                                            <p:cond delay="417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1" dur="7">
                                          <p:stCondLst>
                                            <p:cond delay="452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52" dur="41" decel="50000">
                                          <p:stCondLst>
                                            <p:cond delay="459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3" fill="hold">
                            <p:stCondLst>
                              <p:cond delay="3000"/>
                            </p:stCondLst>
                            <p:childTnLst>
                              <p:par>
                                <p:cTn id="354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6" dur="14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7" dur="456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8" dur="166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9" dur="166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0" dur="83" tmFilter="0, 0; 0.125,0.2665; 0.25,0.4; 0.375,0.465; 0.5,0.5;  0.625,0.535; 0.75,0.6; 0.875,0.7335; 1,1">
                                          <p:stCondLst>
                                            <p:cond delay="331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1" dur="41" tmFilter="0, 0; 0.125,0.2665; 0.25,0.4; 0.375,0.465; 0.5,0.5;  0.625,0.535; 0.75,0.6; 0.875,0.7335; 1,1">
                                          <p:stCondLst>
                                            <p:cond delay="414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62" dur="7">
                                          <p:stCondLst>
                                            <p:cond delay="162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63" dur="41" decel="50000">
                                          <p:stCondLst>
                                            <p:cond delay="169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4" dur="7">
                                          <p:stCondLst>
                                            <p:cond delay="328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65" dur="41" decel="50000">
                                          <p:stCondLst>
                                            <p:cond delay="335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6" dur="7">
                                          <p:stCondLst>
                                            <p:cond delay="41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7" dur="41" decel="50000">
                                          <p:stCondLst>
                                            <p:cond delay="417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8" dur="7">
                                          <p:stCondLst>
                                            <p:cond delay="452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9" dur="41" decel="50000">
                                          <p:stCondLst>
                                            <p:cond delay="459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0" fill="hold">
                            <p:stCondLst>
                              <p:cond delay="3500"/>
                            </p:stCondLst>
                            <p:childTnLst>
                              <p:par>
                                <p:cTn id="371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3" dur="14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4" dur="456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5" dur="166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6" dur="166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7" dur="83" tmFilter="0, 0; 0.125,0.2665; 0.25,0.4; 0.375,0.465; 0.5,0.5;  0.625,0.535; 0.75,0.6; 0.875,0.7335; 1,1">
                                          <p:stCondLst>
                                            <p:cond delay="331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8" dur="41" tmFilter="0, 0; 0.125,0.2665; 0.25,0.4; 0.375,0.465; 0.5,0.5;  0.625,0.535; 0.75,0.6; 0.875,0.7335; 1,1">
                                          <p:stCondLst>
                                            <p:cond delay="414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79" dur="7">
                                          <p:stCondLst>
                                            <p:cond delay="162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80" dur="41" decel="50000">
                                          <p:stCondLst>
                                            <p:cond delay="169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1" dur="7">
                                          <p:stCondLst>
                                            <p:cond delay="328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82" dur="41" decel="50000">
                                          <p:stCondLst>
                                            <p:cond delay="335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3" dur="7">
                                          <p:stCondLst>
                                            <p:cond delay="41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84" dur="41" decel="50000">
                                          <p:stCondLst>
                                            <p:cond delay="417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5" dur="7">
                                          <p:stCondLst>
                                            <p:cond delay="452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6" dur="41" decel="50000">
                                          <p:stCondLst>
                                            <p:cond delay="459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7" fill="hold">
                            <p:stCondLst>
                              <p:cond delay="4000"/>
                            </p:stCondLst>
                            <p:childTnLst>
                              <p:par>
                                <p:cTn id="388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0" dur="14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1" dur="456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2" dur="166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3" dur="166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4" dur="83" tmFilter="0, 0; 0.125,0.2665; 0.25,0.4; 0.375,0.465; 0.5,0.5;  0.625,0.535; 0.75,0.6; 0.875,0.7335; 1,1">
                                          <p:stCondLst>
                                            <p:cond delay="331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5" dur="41" tmFilter="0, 0; 0.125,0.2665; 0.25,0.4; 0.375,0.465; 0.5,0.5;  0.625,0.535; 0.75,0.6; 0.875,0.7335; 1,1">
                                          <p:stCondLst>
                                            <p:cond delay="414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96" dur="7">
                                          <p:stCondLst>
                                            <p:cond delay="162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97" dur="41" decel="50000">
                                          <p:stCondLst>
                                            <p:cond delay="169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8" dur="7">
                                          <p:stCondLst>
                                            <p:cond delay="328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99" dur="41" decel="50000">
                                          <p:stCondLst>
                                            <p:cond delay="335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0" dur="7">
                                          <p:stCondLst>
                                            <p:cond delay="41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01" dur="41" decel="50000">
                                          <p:stCondLst>
                                            <p:cond delay="417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2" dur="7">
                                          <p:stCondLst>
                                            <p:cond delay="452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03" dur="41" decel="50000">
                                          <p:stCondLst>
                                            <p:cond delay="459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4" fill="hold">
                            <p:stCondLst>
                              <p:cond delay="4500"/>
                            </p:stCondLst>
                            <p:childTnLst>
                              <p:par>
                                <p:cTn id="405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7" dur="14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8" dur="456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9" dur="166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0" dur="166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4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1" dur="83" tmFilter="0, 0; 0.125,0.2665; 0.25,0.4; 0.375,0.465; 0.5,0.5;  0.625,0.535; 0.75,0.6; 0.875,0.7335; 1,1">
                                          <p:stCondLst>
                                            <p:cond delay="331"/>
                                          </p:stCondLst>
                                        </p:cTn>
                                        <p:tgtEl>
                                          <p:spTgt spid="4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2" dur="41" tmFilter="0, 0; 0.125,0.2665; 0.25,0.4; 0.375,0.465; 0.5,0.5;  0.625,0.535; 0.75,0.6; 0.875,0.7335; 1,1">
                                          <p:stCondLst>
                                            <p:cond delay="414"/>
                                          </p:stCondLst>
                                        </p:cTn>
                                        <p:tgtEl>
                                          <p:spTgt spid="4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13" dur="7">
                                          <p:stCondLst>
                                            <p:cond delay="162"/>
                                          </p:stCondLst>
                                        </p:cTn>
                                        <p:tgtEl>
                                          <p:spTgt spid="47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14" dur="41" decel="50000">
                                          <p:stCondLst>
                                            <p:cond delay="169"/>
                                          </p:stCondLst>
                                        </p:cTn>
                                        <p:tgtEl>
                                          <p:spTgt spid="47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5" dur="7">
                                          <p:stCondLst>
                                            <p:cond delay="328"/>
                                          </p:stCondLst>
                                        </p:cTn>
                                        <p:tgtEl>
                                          <p:spTgt spid="47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16" dur="41" decel="50000">
                                          <p:stCondLst>
                                            <p:cond delay="335"/>
                                          </p:stCondLst>
                                        </p:cTn>
                                        <p:tgtEl>
                                          <p:spTgt spid="47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7" dur="7">
                                          <p:stCondLst>
                                            <p:cond delay="410"/>
                                          </p:stCondLst>
                                        </p:cTn>
                                        <p:tgtEl>
                                          <p:spTgt spid="47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18" dur="41" decel="50000">
                                          <p:stCondLst>
                                            <p:cond delay="417"/>
                                          </p:stCondLst>
                                        </p:cTn>
                                        <p:tgtEl>
                                          <p:spTgt spid="47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9" dur="7">
                                          <p:stCondLst>
                                            <p:cond delay="452"/>
                                          </p:stCondLst>
                                        </p:cTn>
                                        <p:tgtEl>
                                          <p:spTgt spid="47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20" dur="41" decel="50000">
                                          <p:stCondLst>
                                            <p:cond delay="459"/>
                                          </p:stCondLst>
                                        </p:cTn>
                                        <p:tgtEl>
                                          <p:spTgt spid="47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1" fill="hold">
                            <p:stCondLst>
                              <p:cond delay="5000"/>
                            </p:stCondLst>
                            <p:childTnLst>
                              <p:par>
                                <p:cTn id="422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4" dur="14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5" dur="456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6" dur="166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7" dur="166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8" dur="83" tmFilter="0, 0; 0.125,0.2665; 0.25,0.4; 0.375,0.465; 0.5,0.5;  0.625,0.535; 0.75,0.6; 0.875,0.7335; 1,1">
                                          <p:stCondLst>
                                            <p:cond delay="331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9" dur="41" tmFilter="0, 0; 0.125,0.2665; 0.25,0.4; 0.375,0.465; 0.5,0.5;  0.625,0.535; 0.75,0.6; 0.875,0.7335; 1,1">
                                          <p:stCondLst>
                                            <p:cond delay="414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30" dur="7">
                                          <p:stCondLst>
                                            <p:cond delay="162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31" dur="41" decel="50000">
                                          <p:stCondLst>
                                            <p:cond delay="169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32" dur="7">
                                          <p:stCondLst>
                                            <p:cond delay="328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33" dur="41" decel="50000">
                                          <p:stCondLst>
                                            <p:cond delay="335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34" dur="7">
                                          <p:stCondLst>
                                            <p:cond delay="41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35" dur="41" decel="50000">
                                          <p:stCondLst>
                                            <p:cond delay="417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36" dur="7">
                                          <p:stCondLst>
                                            <p:cond delay="452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37" dur="41" decel="50000">
                                          <p:stCondLst>
                                            <p:cond delay="459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8" fill="hold">
                            <p:stCondLst>
                              <p:cond delay="5500"/>
                            </p:stCondLst>
                            <p:childTnLst>
                              <p:par>
                                <p:cTn id="439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1" dur="14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2" dur="456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3" dur="166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4" dur="166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5" dur="83" tmFilter="0, 0; 0.125,0.2665; 0.25,0.4; 0.375,0.465; 0.5,0.5;  0.625,0.535; 0.75,0.6; 0.875,0.7335; 1,1">
                                          <p:stCondLst>
                                            <p:cond delay="331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6" dur="41" tmFilter="0, 0; 0.125,0.2665; 0.25,0.4; 0.375,0.465; 0.5,0.5;  0.625,0.535; 0.75,0.6; 0.875,0.7335; 1,1">
                                          <p:stCondLst>
                                            <p:cond delay="414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47" dur="7">
                                          <p:stCondLst>
                                            <p:cond delay="162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48" dur="41" decel="50000">
                                          <p:stCondLst>
                                            <p:cond delay="169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49" dur="7">
                                          <p:stCondLst>
                                            <p:cond delay="328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50" dur="41" decel="50000">
                                          <p:stCondLst>
                                            <p:cond delay="335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51" dur="7">
                                          <p:stCondLst>
                                            <p:cond delay="41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52" dur="41" decel="50000">
                                          <p:stCondLst>
                                            <p:cond delay="417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53" dur="7">
                                          <p:stCondLst>
                                            <p:cond delay="452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54" dur="41" decel="50000">
                                          <p:stCondLst>
                                            <p:cond delay="459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5" fill="hold">
                            <p:stCondLst>
                              <p:cond delay="6000"/>
                            </p:stCondLst>
                            <p:childTnLst>
                              <p:par>
                                <p:cTn id="456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8" dur="14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9" dur="456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0" dur="166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1" dur="166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2" dur="83" tmFilter="0, 0; 0.125,0.2665; 0.25,0.4; 0.375,0.465; 0.5,0.5;  0.625,0.535; 0.75,0.6; 0.875,0.7335; 1,1">
                                          <p:stCondLst>
                                            <p:cond delay="331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3" dur="41" tmFilter="0, 0; 0.125,0.2665; 0.25,0.4; 0.375,0.465; 0.5,0.5;  0.625,0.535; 0.75,0.6; 0.875,0.7335; 1,1">
                                          <p:stCondLst>
                                            <p:cond delay="414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64" dur="7">
                                          <p:stCondLst>
                                            <p:cond delay="162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65" dur="41" decel="50000">
                                          <p:stCondLst>
                                            <p:cond delay="169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66" dur="7">
                                          <p:stCondLst>
                                            <p:cond delay="328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67" dur="41" decel="50000">
                                          <p:stCondLst>
                                            <p:cond delay="335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68" dur="7">
                                          <p:stCondLst>
                                            <p:cond delay="41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69" dur="41" decel="50000">
                                          <p:stCondLst>
                                            <p:cond delay="417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0" dur="7">
                                          <p:stCondLst>
                                            <p:cond delay="452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71" dur="41" decel="50000">
                                          <p:stCondLst>
                                            <p:cond delay="459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2" fill="hold">
                            <p:stCondLst>
                              <p:cond delay="6500"/>
                            </p:stCondLst>
                            <p:childTnLst>
                              <p:par>
                                <p:cTn id="473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5" dur="14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6" dur="456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7" dur="166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8" dur="166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4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9" dur="83" tmFilter="0, 0; 0.125,0.2665; 0.25,0.4; 0.375,0.465; 0.5,0.5;  0.625,0.535; 0.75,0.6; 0.875,0.7335; 1,1">
                                          <p:stCondLst>
                                            <p:cond delay="331"/>
                                          </p:stCondLst>
                                        </p:cTn>
                                        <p:tgtEl>
                                          <p:spTgt spid="4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0" dur="41" tmFilter="0, 0; 0.125,0.2665; 0.25,0.4; 0.375,0.465; 0.5,0.5;  0.625,0.535; 0.75,0.6; 0.875,0.7335; 1,1">
                                          <p:stCondLst>
                                            <p:cond delay="414"/>
                                          </p:stCondLst>
                                        </p:cTn>
                                        <p:tgtEl>
                                          <p:spTgt spid="4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81" dur="7">
                                          <p:stCondLst>
                                            <p:cond delay="162"/>
                                          </p:stCondLst>
                                        </p:cTn>
                                        <p:tgtEl>
                                          <p:spTgt spid="47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82" dur="41" decel="50000">
                                          <p:stCondLst>
                                            <p:cond delay="169"/>
                                          </p:stCondLst>
                                        </p:cTn>
                                        <p:tgtEl>
                                          <p:spTgt spid="47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83" dur="7">
                                          <p:stCondLst>
                                            <p:cond delay="328"/>
                                          </p:stCondLst>
                                        </p:cTn>
                                        <p:tgtEl>
                                          <p:spTgt spid="47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84" dur="41" decel="50000">
                                          <p:stCondLst>
                                            <p:cond delay="335"/>
                                          </p:stCondLst>
                                        </p:cTn>
                                        <p:tgtEl>
                                          <p:spTgt spid="47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85" dur="7">
                                          <p:stCondLst>
                                            <p:cond delay="410"/>
                                          </p:stCondLst>
                                        </p:cTn>
                                        <p:tgtEl>
                                          <p:spTgt spid="47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86" dur="41" decel="50000">
                                          <p:stCondLst>
                                            <p:cond delay="417"/>
                                          </p:stCondLst>
                                        </p:cTn>
                                        <p:tgtEl>
                                          <p:spTgt spid="47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87" dur="7">
                                          <p:stCondLst>
                                            <p:cond delay="452"/>
                                          </p:stCondLst>
                                        </p:cTn>
                                        <p:tgtEl>
                                          <p:spTgt spid="47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88" dur="41" decel="50000">
                                          <p:stCondLst>
                                            <p:cond delay="459"/>
                                          </p:stCondLst>
                                        </p:cTn>
                                        <p:tgtEl>
                                          <p:spTgt spid="47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9" fill="hold">
                            <p:stCondLst>
                              <p:cond delay="7000"/>
                            </p:stCondLst>
                            <p:childTnLst>
                              <p:par>
                                <p:cTn id="490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2" dur="14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3" dur="456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4" dur="166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5" dur="166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4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6" dur="83" tmFilter="0, 0; 0.125,0.2665; 0.25,0.4; 0.375,0.465; 0.5,0.5;  0.625,0.535; 0.75,0.6; 0.875,0.7335; 1,1">
                                          <p:stCondLst>
                                            <p:cond delay="331"/>
                                          </p:stCondLst>
                                        </p:cTn>
                                        <p:tgtEl>
                                          <p:spTgt spid="4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7" dur="41" tmFilter="0, 0; 0.125,0.2665; 0.25,0.4; 0.375,0.465; 0.5,0.5;  0.625,0.535; 0.75,0.6; 0.875,0.7335; 1,1">
                                          <p:stCondLst>
                                            <p:cond delay="414"/>
                                          </p:stCondLst>
                                        </p:cTn>
                                        <p:tgtEl>
                                          <p:spTgt spid="4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98" dur="7">
                                          <p:stCondLst>
                                            <p:cond delay="162"/>
                                          </p:stCondLst>
                                        </p:cTn>
                                        <p:tgtEl>
                                          <p:spTgt spid="47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99" dur="41" decel="50000">
                                          <p:stCondLst>
                                            <p:cond delay="169"/>
                                          </p:stCondLst>
                                        </p:cTn>
                                        <p:tgtEl>
                                          <p:spTgt spid="47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00" dur="7">
                                          <p:stCondLst>
                                            <p:cond delay="328"/>
                                          </p:stCondLst>
                                        </p:cTn>
                                        <p:tgtEl>
                                          <p:spTgt spid="47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01" dur="41" decel="50000">
                                          <p:stCondLst>
                                            <p:cond delay="335"/>
                                          </p:stCondLst>
                                        </p:cTn>
                                        <p:tgtEl>
                                          <p:spTgt spid="47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02" dur="7">
                                          <p:stCondLst>
                                            <p:cond delay="410"/>
                                          </p:stCondLst>
                                        </p:cTn>
                                        <p:tgtEl>
                                          <p:spTgt spid="47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03" dur="41" decel="50000">
                                          <p:stCondLst>
                                            <p:cond delay="417"/>
                                          </p:stCondLst>
                                        </p:cTn>
                                        <p:tgtEl>
                                          <p:spTgt spid="47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04" dur="7">
                                          <p:stCondLst>
                                            <p:cond delay="452"/>
                                          </p:stCondLst>
                                        </p:cTn>
                                        <p:tgtEl>
                                          <p:spTgt spid="47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05" dur="41" decel="50000">
                                          <p:stCondLst>
                                            <p:cond delay="459"/>
                                          </p:stCondLst>
                                        </p:cTn>
                                        <p:tgtEl>
                                          <p:spTgt spid="47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6" fill="hold">
                            <p:stCondLst>
                              <p:cond delay="7500"/>
                            </p:stCondLst>
                            <p:childTnLst>
                              <p:par>
                                <p:cTn id="507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9" dur="14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0" dur="456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1" dur="166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2" dur="166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3" dur="83" tmFilter="0, 0; 0.125,0.2665; 0.25,0.4; 0.375,0.465; 0.5,0.5;  0.625,0.535; 0.75,0.6; 0.875,0.7335; 1,1">
                                          <p:stCondLst>
                                            <p:cond delay="331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4" dur="41" tmFilter="0, 0; 0.125,0.2665; 0.25,0.4; 0.375,0.465; 0.5,0.5;  0.625,0.535; 0.75,0.6; 0.875,0.7335; 1,1">
                                          <p:stCondLst>
                                            <p:cond delay="414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15" dur="7">
                                          <p:stCondLst>
                                            <p:cond delay="162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16" dur="41" decel="50000">
                                          <p:stCondLst>
                                            <p:cond delay="169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7" dur="7">
                                          <p:stCondLst>
                                            <p:cond delay="328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18" dur="41" decel="50000">
                                          <p:stCondLst>
                                            <p:cond delay="335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9" dur="7">
                                          <p:stCondLst>
                                            <p:cond delay="41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20" dur="41" decel="50000">
                                          <p:stCondLst>
                                            <p:cond delay="417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21" dur="7">
                                          <p:stCondLst>
                                            <p:cond delay="452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22" dur="41" decel="50000">
                                          <p:stCondLst>
                                            <p:cond delay="459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3" fill="hold">
                            <p:stCondLst>
                              <p:cond delay="8000"/>
                            </p:stCondLst>
                            <p:childTnLst>
                              <p:par>
                                <p:cTn id="524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6" dur="14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7" dur="456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8" dur="166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9" dur="166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4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0" dur="83" tmFilter="0, 0; 0.125,0.2665; 0.25,0.4; 0.375,0.465; 0.5,0.5;  0.625,0.535; 0.75,0.6; 0.875,0.7335; 1,1">
                                          <p:stCondLst>
                                            <p:cond delay="331"/>
                                          </p:stCondLst>
                                        </p:cTn>
                                        <p:tgtEl>
                                          <p:spTgt spid="4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1" dur="41" tmFilter="0, 0; 0.125,0.2665; 0.25,0.4; 0.375,0.465; 0.5,0.5;  0.625,0.535; 0.75,0.6; 0.875,0.7335; 1,1">
                                          <p:stCondLst>
                                            <p:cond delay="414"/>
                                          </p:stCondLst>
                                        </p:cTn>
                                        <p:tgtEl>
                                          <p:spTgt spid="4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32" dur="7">
                                          <p:stCondLst>
                                            <p:cond delay="162"/>
                                          </p:stCondLst>
                                        </p:cTn>
                                        <p:tgtEl>
                                          <p:spTgt spid="47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33" dur="41" decel="50000">
                                          <p:stCondLst>
                                            <p:cond delay="169"/>
                                          </p:stCondLst>
                                        </p:cTn>
                                        <p:tgtEl>
                                          <p:spTgt spid="47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4" dur="7">
                                          <p:stCondLst>
                                            <p:cond delay="328"/>
                                          </p:stCondLst>
                                        </p:cTn>
                                        <p:tgtEl>
                                          <p:spTgt spid="47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35" dur="41" decel="50000">
                                          <p:stCondLst>
                                            <p:cond delay="335"/>
                                          </p:stCondLst>
                                        </p:cTn>
                                        <p:tgtEl>
                                          <p:spTgt spid="47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6" dur="7">
                                          <p:stCondLst>
                                            <p:cond delay="410"/>
                                          </p:stCondLst>
                                        </p:cTn>
                                        <p:tgtEl>
                                          <p:spTgt spid="47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37" dur="41" decel="50000">
                                          <p:stCondLst>
                                            <p:cond delay="417"/>
                                          </p:stCondLst>
                                        </p:cTn>
                                        <p:tgtEl>
                                          <p:spTgt spid="47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8" dur="7">
                                          <p:stCondLst>
                                            <p:cond delay="452"/>
                                          </p:stCondLst>
                                        </p:cTn>
                                        <p:tgtEl>
                                          <p:spTgt spid="47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39" dur="41" decel="50000">
                                          <p:stCondLst>
                                            <p:cond delay="459"/>
                                          </p:stCondLst>
                                        </p:cTn>
                                        <p:tgtEl>
                                          <p:spTgt spid="47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0" fill="hold">
                            <p:stCondLst>
                              <p:cond delay="8500"/>
                            </p:stCondLst>
                            <p:childTnLst>
                              <p:par>
                                <p:cTn id="541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3" dur="14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4" dur="456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5" dur="166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6" dur="166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7" dur="83" tmFilter="0, 0; 0.125,0.2665; 0.25,0.4; 0.375,0.465; 0.5,0.5;  0.625,0.535; 0.75,0.6; 0.875,0.7335; 1,1">
                                          <p:stCondLst>
                                            <p:cond delay="331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8" dur="41" tmFilter="0, 0; 0.125,0.2665; 0.25,0.4; 0.375,0.465; 0.5,0.5;  0.625,0.535; 0.75,0.6; 0.875,0.7335; 1,1">
                                          <p:stCondLst>
                                            <p:cond delay="414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49" dur="7">
                                          <p:stCondLst>
                                            <p:cond delay="162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50" dur="41" decel="50000">
                                          <p:stCondLst>
                                            <p:cond delay="169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1" dur="7">
                                          <p:stCondLst>
                                            <p:cond delay="328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52" dur="41" decel="50000">
                                          <p:stCondLst>
                                            <p:cond delay="335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3" dur="7">
                                          <p:stCondLst>
                                            <p:cond delay="410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54" dur="41" decel="50000">
                                          <p:stCondLst>
                                            <p:cond delay="417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5" dur="7">
                                          <p:stCondLst>
                                            <p:cond delay="452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56" dur="41" decel="50000">
                                          <p:stCondLst>
                                            <p:cond delay="459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7" fill="hold">
                            <p:stCondLst>
                              <p:cond delay="9000"/>
                            </p:stCondLst>
                            <p:childTnLst>
                              <p:par>
                                <p:cTn id="558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0" dur="14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1" dur="456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2" dur="166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3" dur="166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4" dur="83" tmFilter="0, 0; 0.125,0.2665; 0.25,0.4; 0.375,0.465; 0.5,0.5;  0.625,0.535; 0.75,0.6; 0.875,0.7335; 1,1">
                                          <p:stCondLst>
                                            <p:cond delay="331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5" dur="41" tmFilter="0, 0; 0.125,0.2665; 0.25,0.4; 0.375,0.465; 0.5,0.5;  0.625,0.535; 0.75,0.6; 0.875,0.7335; 1,1">
                                          <p:stCondLst>
                                            <p:cond delay="414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66" dur="7">
                                          <p:stCondLst>
                                            <p:cond delay="162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67" dur="41" decel="50000">
                                          <p:stCondLst>
                                            <p:cond delay="169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68" dur="7">
                                          <p:stCondLst>
                                            <p:cond delay="328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69" dur="41" decel="50000">
                                          <p:stCondLst>
                                            <p:cond delay="335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70" dur="7">
                                          <p:stCondLst>
                                            <p:cond delay="410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71" dur="41" decel="50000">
                                          <p:stCondLst>
                                            <p:cond delay="417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72" dur="7">
                                          <p:stCondLst>
                                            <p:cond delay="452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73" dur="41" decel="50000">
                                          <p:stCondLst>
                                            <p:cond delay="459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4" fill="hold">
                            <p:stCondLst>
                              <p:cond delay="9500"/>
                            </p:stCondLst>
                            <p:childTnLst>
                              <p:par>
                                <p:cTn id="575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7" dur="14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8" dur="456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9" dur="166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0" dur="166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1" dur="83" tmFilter="0, 0; 0.125,0.2665; 0.25,0.4; 0.375,0.465; 0.5,0.5;  0.625,0.535; 0.75,0.6; 0.875,0.7335; 1,1">
                                          <p:stCondLst>
                                            <p:cond delay="331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2" dur="41" tmFilter="0, 0; 0.125,0.2665; 0.25,0.4; 0.375,0.465; 0.5,0.5;  0.625,0.535; 0.75,0.6; 0.875,0.7335; 1,1">
                                          <p:stCondLst>
                                            <p:cond delay="414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83" dur="7">
                                          <p:stCondLst>
                                            <p:cond delay="162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84" dur="41" decel="50000">
                                          <p:stCondLst>
                                            <p:cond delay="169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85" dur="7">
                                          <p:stCondLst>
                                            <p:cond delay="328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86" dur="41" decel="50000">
                                          <p:stCondLst>
                                            <p:cond delay="335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87" dur="7">
                                          <p:stCondLst>
                                            <p:cond delay="41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88" dur="41" decel="50000">
                                          <p:stCondLst>
                                            <p:cond delay="417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89" dur="7">
                                          <p:stCondLst>
                                            <p:cond delay="452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90" dur="41" decel="50000">
                                          <p:stCondLst>
                                            <p:cond delay="459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1" fill="hold">
                      <p:stCondLst>
                        <p:cond delay="indefinite"/>
                      </p:stCondLst>
                      <p:childTnLst>
                        <p:par>
                          <p:cTn id="592" fill="hold">
                            <p:stCondLst>
                              <p:cond delay="0"/>
                            </p:stCondLst>
                            <p:childTnLst>
                              <p:par>
                                <p:cTn id="59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0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0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0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0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0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0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0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0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Crecimiento de los datos</a:t>
            </a:r>
          </a:p>
        </p:txBody>
      </p:sp>
      <p:grpSp>
        <p:nvGrpSpPr>
          <p:cNvPr id="15" name="Grupo 14"/>
          <p:cNvGrpSpPr/>
          <p:nvPr/>
        </p:nvGrpSpPr>
        <p:grpSpPr>
          <a:xfrm>
            <a:off x="311625" y="789650"/>
            <a:ext cx="8410575" cy="4230025"/>
            <a:chOff x="0" y="990600"/>
            <a:chExt cx="9144000" cy="5867400"/>
          </a:xfrm>
        </p:grpSpPr>
        <p:sp>
          <p:nvSpPr>
            <p:cNvPr id="10" name="Rectangle 4"/>
            <p:cNvSpPr/>
            <p:nvPr/>
          </p:nvSpPr>
          <p:spPr>
            <a:xfrm>
              <a:off x="0" y="990600"/>
              <a:ext cx="9144000" cy="5867400"/>
            </a:xfrm>
            <a:prstGeom prst="rect">
              <a:avLst/>
            </a:prstGeom>
            <a:solidFill>
              <a:srgbClr val="FFFF6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11" name="Picture 2" descr="http://cache.ohinternet.com/images/6/63/Wikipedia-logo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72185" y="1445555"/>
              <a:ext cx="2999628" cy="43542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5"/>
            <p:cNvSpPr txBox="1"/>
            <p:nvPr/>
          </p:nvSpPr>
          <p:spPr>
            <a:xfrm>
              <a:off x="5803900" y="6237783"/>
              <a:ext cx="3276600" cy="5549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buClrTx/>
                <a:buFontTx/>
                <a:buNone/>
              </a:pPr>
              <a:r>
                <a:rPr lang="en-IE" sz="2000" kern="1200" dirty="0">
                  <a:solidFill>
                    <a:prstClr val="black"/>
                  </a:solidFill>
                  <a:latin typeface="Calibri Light" panose="020F0302020204030204" pitchFamily="34" charset="0"/>
                  <a:ea typeface="+mn-ea"/>
                  <a:cs typeface="Segoe UI Semilight" panose="020B0402040204020203" pitchFamily="34" charset="0"/>
                </a:rPr>
                <a:t>1 Wiki = 1 Wikipedia</a:t>
              </a:r>
            </a:p>
          </p:txBody>
        </p:sp>
        <p:sp>
          <p:nvSpPr>
            <p:cNvPr id="13" name="Rectangle 6"/>
            <p:cNvSpPr/>
            <p:nvPr/>
          </p:nvSpPr>
          <p:spPr>
            <a:xfrm>
              <a:off x="0" y="2362200"/>
              <a:ext cx="9144000" cy="1981200"/>
            </a:xfrm>
            <a:prstGeom prst="rect">
              <a:avLst/>
            </a:prstGeom>
            <a:solidFill>
              <a:sysClr val="window" lastClr="FFFFFF">
                <a:alpha val="95000"/>
              </a:sys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" name="TextBox 3"/>
            <p:cNvSpPr txBox="1"/>
            <p:nvPr/>
          </p:nvSpPr>
          <p:spPr>
            <a:xfrm>
              <a:off x="2324100" y="2362200"/>
              <a:ext cx="4495800" cy="20491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ClrTx/>
                <a:buFontTx/>
                <a:buNone/>
              </a:pPr>
              <a:r>
                <a:rPr lang="en-IE" sz="1800" b="1" kern="1200" dirty="0">
                  <a:solidFill>
                    <a:prstClr val="black"/>
                  </a:solidFill>
                  <a:latin typeface="Calibri Light" panose="020F0302020204030204" pitchFamily="34" charset="0"/>
                  <a:ea typeface="+mn-ea"/>
                  <a:cs typeface="Segoe UI Semilight" panose="020B0402040204020203" pitchFamily="34" charset="0"/>
                </a:rPr>
                <a:t>English Wikipedia</a:t>
              </a:r>
            </a:p>
            <a:p>
              <a:pPr>
                <a:buClrTx/>
                <a:buFontTx/>
                <a:buNone/>
              </a:pPr>
              <a:r>
                <a:rPr lang="en-IE" sz="1800" kern="1200" dirty="0">
                  <a:solidFill>
                    <a:prstClr val="black"/>
                  </a:solidFill>
                  <a:latin typeface="Calibri Light" panose="020F0302020204030204" pitchFamily="34" charset="0"/>
                  <a:ea typeface="+mn-ea"/>
                  <a:cs typeface="Segoe UI Semilight" panose="020B0402040204020203" pitchFamily="34" charset="0"/>
                </a:rPr>
                <a:t>≈ 51 GB of data </a:t>
              </a:r>
            </a:p>
            <a:p>
              <a:pPr algn="ctr">
                <a:buClrTx/>
                <a:buFontTx/>
                <a:buNone/>
              </a:pPr>
              <a:r>
                <a:rPr lang="en-IE" sz="1800" i="1" kern="1200" dirty="0">
                  <a:solidFill>
                    <a:prstClr val="white">
                      <a:lumMod val="50000"/>
                    </a:prstClr>
                  </a:solidFill>
                  <a:latin typeface="Calibri Light" panose="020F0302020204030204" pitchFamily="34" charset="0"/>
                  <a:ea typeface="+mn-ea"/>
                  <a:cs typeface="Segoe UI Semilight" panose="020B0402040204020203" pitchFamily="34" charset="0"/>
                </a:rPr>
                <a:t>(2015 dump)</a:t>
              </a:r>
            </a:p>
            <a:p>
              <a:pPr algn="ctr">
                <a:buClrTx/>
                <a:buFontTx/>
                <a:buNone/>
              </a:pPr>
              <a:r>
                <a:rPr lang="en-IE" sz="1800" i="1" kern="1200" dirty="0">
                  <a:solidFill>
                    <a:prstClr val="white">
                      <a:lumMod val="50000"/>
                    </a:prstClr>
                  </a:solidFill>
                  <a:latin typeface="Calibri Light" panose="020F0302020204030204" pitchFamily="34" charset="0"/>
                  <a:ea typeface="+mn-ea"/>
                  <a:cs typeface="Segoe UI Semilight" panose="020B0402040204020203" pitchFamily="34" charset="0"/>
                </a:rPr>
                <a:t>(Text; No edit history)</a:t>
              </a:r>
              <a:endParaRPr lang="en-IE" sz="1800" kern="1200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ea typeface="+mn-ea"/>
                <a:cs typeface="Segoe UI Semilight" panose="020B0402040204020203" pitchFamily="34" charset="0"/>
              </a:endParaRPr>
            </a:p>
            <a:p>
              <a:pPr algn="ctr">
                <a:buClrTx/>
                <a:buFontTx/>
                <a:buNone/>
              </a:pPr>
              <a:r>
                <a:rPr lang="en-IE" sz="1800" i="1" kern="1200" dirty="0">
                  <a:solidFill>
                    <a:prstClr val="white">
                      <a:lumMod val="50000"/>
                    </a:prstClr>
                  </a:solidFill>
                  <a:latin typeface="Calibri Light" panose="020F0302020204030204" pitchFamily="34" charset="0"/>
                  <a:ea typeface="+mn-ea"/>
                  <a:cs typeface="Segoe UI Semilight" panose="020B0402040204020203" pitchFamily="34" charset="0"/>
                </a:rPr>
                <a:t>(XML, uncompressed)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656176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Un buen sistema distribuido</a:t>
            </a:r>
          </a:p>
        </p:txBody>
      </p:sp>
      <p:sp>
        <p:nvSpPr>
          <p:cNvPr id="8" name="Rectangle 13"/>
          <p:cNvSpPr/>
          <p:nvPr/>
        </p:nvSpPr>
        <p:spPr>
          <a:xfrm>
            <a:off x="238125" y="796577"/>
            <a:ext cx="8594100" cy="74344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2800" u="sng" dirty="0" err="1">
                <a:solidFill>
                  <a:schemeClr val="bg1"/>
                </a:solidFill>
                <a:latin typeface="Calibri Light" panose="020F0302020204030204" pitchFamily="34" charset="0"/>
                <a:cs typeface="Segoe UI Semilight" panose="020B0402040204020203" pitchFamily="34" charset="0"/>
              </a:rPr>
              <a:t>Escalabilidad</a:t>
            </a:r>
            <a:endParaRPr lang="en-IE" sz="2800" u="sng" dirty="0">
              <a:solidFill>
                <a:schemeClr val="bg1"/>
              </a:solidFill>
              <a:latin typeface="Calibri Light" panose="020F0302020204030204" pitchFamily="34" charset="0"/>
              <a:cs typeface="Segoe UI Semilight" panose="020B0402040204020203" pitchFamily="34" charset="0"/>
            </a:endParaRPr>
          </a:p>
          <a:p>
            <a:pPr algn="ctr"/>
            <a:r>
              <a:rPr lang="en-IE" sz="2400" dirty="0">
                <a:solidFill>
                  <a:schemeClr val="bg1"/>
                </a:solidFill>
                <a:latin typeface="Calibri Light" panose="020F0302020204030204" pitchFamily="34" charset="0"/>
                <a:cs typeface="Segoe UI Semilight" panose="020B0402040204020203" pitchFamily="34" charset="0"/>
              </a:rPr>
              <a:t>… </a:t>
            </a:r>
            <a:r>
              <a:rPr lang="en-IE" sz="2400" dirty="0" err="1">
                <a:solidFill>
                  <a:schemeClr val="bg1"/>
                </a:solidFill>
                <a:latin typeface="Calibri Light" panose="020F0302020204030204" pitchFamily="34" charset="0"/>
                <a:cs typeface="Segoe UI Semilight" panose="020B0402040204020203" pitchFamily="34" charset="0"/>
              </a:rPr>
              <a:t>asegura</a:t>
            </a:r>
            <a:r>
              <a:rPr lang="en-IE" sz="2400" dirty="0">
                <a:solidFill>
                  <a:schemeClr val="bg1"/>
                </a:solidFill>
                <a:latin typeface="Calibri Light" panose="020F0302020204030204" pitchFamily="34" charset="0"/>
                <a:cs typeface="Segoe UI Semilight" panose="020B0402040204020203" pitchFamily="34" charset="0"/>
              </a:rPr>
              <a:t> la </a:t>
            </a:r>
            <a:r>
              <a:rPr lang="en-IE" sz="2400" dirty="0" err="1">
                <a:solidFill>
                  <a:schemeClr val="bg1"/>
                </a:solidFill>
                <a:latin typeface="Calibri Light" panose="020F0302020204030204" pitchFamily="34" charset="0"/>
                <a:cs typeface="Segoe UI Semilight" panose="020B0402040204020203" pitchFamily="34" charset="0"/>
              </a:rPr>
              <a:t>escalabilidad</a:t>
            </a:r>
            <a:r>
              <a:rPr lang="en-IE" sz="2400" dirty="0">
                <a:solidFill>
                  <a:schemeClr val="bg1"/>
                </a:solidFill>
                <a:latin typeface="Calibri Light" panose="020F0302020204030204" pitchFamily="34" charset="0"/>
                <a:cs typeface="Segoe UI Semilight" panose="020B0402040204020203" pitchFamily="34" charset="0"/>
              </a:rPr>
              <a:t> de la </a:t>
            </a:r>
            <a:r>
              <a:rPr lang="en-IE" sz="2400" dirty="0" err="1">
                <a:solidFill>
                  <a:schemeClr val="bg1"/>
                </a:solidFill>
                <a:latin typeface="Calibri Light" panose="020F0302020204030204" pitchFamily="34" charset="0"/>
                <a:cs typeface="Segoe UI Semilight" panose="020B0402040204020203" pitchFamily="34" charset="0"/>
              </a:rPr>
              <a:t>infraestructura</a:t>
            </a:r>
            <a:endParaRPr lang="en-IE" sz="2400" dirty="0">
              <a:solidFill>
                <a:schemeClr val="bg1"/>
              </a:solidFill>
              <a:latin typeface="Calibri Light" panose="020F0302020204030204" pitchFamily="34" charset="0"/>
              <a:cs typeface="Segoe UI Semilight" panose="020B04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3" name="Content Placeholder 13"/>
              <p:cNvSpPr txBox="1">
                <a:spLocks/>
              </p:cNvSpPr>
              <p:nvPr/>
            </p:nvSpPr>
            <p:spPr>
              <a:xfrm>
                <a:off x="450225" y="1800225"/>
                <a:ext cx="8382000" cy="29146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rm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252000" marR="0" lvl="0" indent="-252000" algn="l" rtl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800"/>
                  <a:buFont typeface="Open Sans"/>
                  <a:buChar char="●"/>
                  <a:defRPr sz="1800" b="0" i="0" u="none" strike="noStrike" cap="none" baseline="0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1pPr>
                <a:lvl2pPr marL="914400" marR="0" lvl="1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○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2pPr>
                <a:lvl3pPr marL="1371600" marR="0" lvl="2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■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3pPr>
                <a:lvl4pPr marL="1828800" marR="0" lvl="3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●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4pPr>
                <a:lvl5pPr marL="2286000" marR="0" lvl="4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○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5pPr>
                <a:lvl6pPr marL="2743200" marR="0" lvl="5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■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6pPr>
                <a:lvl7pPr marL="3200400" marR="0" lvl="6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●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7pPr>
                <a:lvl8pPr marL="3657600" marR="0" lvl="7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○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8pPr>
                <a:lvl9pPr marL="4114800" marR="0" lvl="8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1600"/>
                  </a:spcAft>
                  <a:buClr>
                    <a:schemeClr val="dk2"/>
                  </a:buClr>
                  <a:buSzPts val="1400"/>
                  <a:buFont typeface="Open Sans"/>
                  <a:buChar char="■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9pPr>
              </a:lstStyle>
              <a:p>
                <a:pPr>
                  <a:spcBef>
                    <a:spcPts val="1200"/>
                  </a:spcBef>
                </a:pPr>
                <a:r>
                  <a:rPr lang="en-IE" dirty="0"/>
                  <a:t>Evita:</a:t>
                </a:r>
              </a:p>
              <a:p>
                <a:pPr lvl="1">
                  <a:spcBef>
                    <a:spcPts val="1200"/>
                  </a:spcBef>
                </a:pPr>
                <a:r>
                  <a:rPr lang="es-ES" dirty="0">
                    <a:solidFill>
                      <a:srgbClr val="FF0000"/>
                    </a:solidFill>
                  </a:rPr>
                  <a:t>Cuellos de botella: </a:t>
                </a:r>
                <a:r>
                  <a:rPr lang="es-ES" dirty="0">
                    <a:solidFill>
                      <a:schemeClr val="tx1"/>
                    </a:solidFill>
                  </a:rPr>
                  <a:t>confiar demasiado en una parte.</a:t>
                </a:r>
              </a:p>
              <a:p>
                <a:pPr lvl="1">
                  <a:spcBef>
                    <a:spcPts val="1200"/>
                  </a:spcBef>
                </a:pPr>
                <a:r>
                  <a:rPr lang="es-ES" dirty="0">
                    <a:solidFill>
                      <a:srgbClr val="FF0000"/>
                    </a:solidFill>
                  </a:rPr>
                  <a:t>Mensajes por pares: </a:t>
                </a:r>
                <a:r>
                  <a:rPr lang="es-ES" dirty="0">
                    <a:solidFill>
                      <a:schemeClr val="tx1"/>
                    </a:solidFill>
                  </a:rPr>
                  <a:t>crece cuadráticamente </a:t>
                </a:r>
                <a14:m>
                  <m:oMath xmlns:m="http://schemas.openxmlformats.org/officeDocument/2006/math">
                    <m:r>
                      <a:rPr lang="es-E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s-E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s-E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s-E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s-ES" dirty="0">
                    <a:solidFill>
                      <a:schemeClr val="tx1"/>
                    </a:solidFill>
                  </a:rPr>
                  <a:t>.</a:t>
                </a:r>
              </a:p>
              <a:p>
                <a:pPr>
                  <a:spcBef>
                    <a:spcPts val="1200"/>
                  </a:spcBef>
                </a:pPr>
                <a:r>
                  <a:rPr lang="en-IE" dirty="0"/>
                  <a:t>¿</a:t>
                </a:r>
                <a:r>
                  <a:rPr lang="en-IE" dirty="0" err="1"/>
                  <a:t>Cómo</a:t>
                </a:r>
                <a:r>
                  <a:rPr lang="en-IE" dirty="0"/>
                  <a:t>?</a:t>
                </a:r>
              </a:p>
              <a:p>
                <a:pPr lvl="1">
                  <a:spcBef>
                    <a:spcPts val="1200"/>
                  </a:spcBef>
                </a:pPr>
                <a:r>
                  <a:rPr lang="en-IE" dirty="0" err="1"/>
                  <a:t>Empleando</a:t>
                </a:r>
                <a:r>
                  <a:rPr lang="en-IE" dirty="0"/>
                  <a:t>:</a:t>
                </a:r>
                <a:r>
                  <a:rPr lang="en-IE" dirty="0">
                    <a:solidFill>
                      <a:srgbClr val="00B050"/>
                    </a:solidFill>
                  </a:rPr>
                  <a:t> </a:t>
                </a:r>
                <a:r>
                  <a:rPr lang="es-ES" dirty="0">
                    <a:solidFill>
                      <a:srgbClr val="00B050"/>
                    </a:solidFill>
                  </a:rPr>
                  <a:t>peer-</a:t>
                </a:r>
                <a:r>
                  <a:rPr lang="es-ES" dirty="0" err="1">
                    <a:solidFill>
                      <a:srgbClr val="00B050"/>
                    </a:solidFill>
                  </a:rPr>
                  <a:t>to</a:t>
                </a:r>
                <a:r>
                  <a:rPr lang="es-ES" dirty="0">
                    <a:solidFill>
                      <a:srgbClr val="00B050"/>
                    </a:solidFill>
                  </a:rPr>
                  <a:t>-peer, comunicación directa, índices distribuidos</a:t>
                </a:r>
                <a:r>
                  <a:rPr lang="en-IE" dirty="0"/>
                  <a:t>, etc.</a:t>
                </a:r>
                <a:endParaRPr lang="en-IE" i="1" dirty="0"/>
              </a:p>
            </p:txBody>
          </p:sp>
        </mc:Choice>
        <mc:Fallback xmlns="">
          <p:sp>
            <p:nvSpPr>
              <p:cNvPr id="243" name="Content Placeholder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225" y="1800225"/>
                <a:ext cx="8382000" cy="2914650"/>
              </a:xfrm>
              <a:prstGeom prst="rect">
                <a:avLst/>
              </a:prstGeom>
              <a:blipFill>
                <a:blip r:embed="rId2"/>
                <a:stretch>
                  <a:fillRect l="-50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46534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3067653-2427-47F1-8A36-0DFBC422B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Un buen sistema distribuido</a:t>
            </a:r>
          </a:p>
        </p:txBody>
      </p:sp>
      <p:sp>
        <p:nvSpPr>
          <p:cNvPr id="4" name="Rectangle 13">
            <a:extLst>
              <a:ext uri="{FF2B5EF4-FFF2-40B4-BE49-F238E27FC236}">
                <a16:creationId xmlns:a16="http://schemas.microsoft.com/office/drawing/2014/main" id="{B54BE65C-1BAB-4DFC-BFD9-5B0E9039F513}"/>
              </a:ext>
            </a:extLst>
          </p:cNvPr>
          <p:cNvSpPr/>
          <p:nvPr/>
        </p:nvSpPr>
        <p:spPr>
          <a:xfrm>
            <a:off x="228600" y="921129"/>
            <a:ext cx="8603625" cy="72213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2800" u="sng" dirty="0" err="1">
                <a:solidFill>
                  <a:schemeClr val="bg1"/>
                </a:solidFill>
                <a:latin typeface="Calibri Light" panose="020F0302020204030204" pitchFamily="34" charset="0"/>
                <a:cs typeface="Segoe UI Semilight" panose="020B0402040204020203" pitchFamily="34" charset="0"/>
              </a:rPr>
              <a:t>Transparencia</a:t>
            </a:r>
            <a:endParaRPr lang="en-IE" sz="2800" u="sng" dirty="0">
              <a:solidFill>
                <a:schemeClr val="bg1"/>
              </a:solidFill>
              <a:latin typeface="Calibri Light" panose="020F0302020204030204" pitchFamily="34" charset="0"/>
              <a:cs typeface="Segoe UI Semilight" panose="020B0402040204020203" pitchFamily="34" charset="0"/>
            </a:endParaRPr>
          </a:p>
          <a:p>
            <a:pPr algn="ctr"/>
            <a:r>
              <a:rPr lang="en-IE" sz="2400" dirty="0">
                <a:solidFill>
                  <a:schemeClr val="bg1"/>
                </a:solidFill>
                <a:latin typeface="Calibri Light" panose="020F0302020204030204" pitchFamily="34" charset="0"/>
                <a:cs typeface="Segoe UI Semilight" panose="020B0402040204020203" pitchFamily="34" charset="0"/>
              </a:rPr>
              <a:t>… </a:t>
            </a:r>
            <a:r>
              <a:rPr lang="en-IE" sz="2400" dirty="0" err="1">
                <a:solidFill>
                  <a:schemeClr val="bg1"/>
                </a:solidFill>
                <a:latin typeface="Calibri Light" panose="020F0302020204030204" pitchFamily="34" charset="0"/>
                <a:cs typeface="Segoe UI Semilight" panose="020B0402040204020203" pitchFamily="34" charset="0"/>
              </a:rPr>
              <a:t>dar</a:t>
            </a:r>
            <a:r>
              <a:rPr lang="en-IE" sz="2400" dirty="0">
                <a:solidFill>
                  <a:schemeClr val="bg1"/>
                </a:solidFill>
                <a:latin typeface="Calibri Light" panose="020F0302020204030204" pitchFamily="34" charset="0"/>
                <a:cs typeface="Segoe UI Semilight" panose="020B0402040204020203" pitchFamily="34" charset="0"/>
              </a:rPr>
              <a:t> la </a:t>
            </a:r>
            <a:r>
              <a:rPr lang="en-IE" sz="2400" dirty="0" err="1">
                <a:solidFill>
                  <a:schemeClr val="bg1"/>
                </a:solidFill>
                <a:latin typeface="Calibri Light" panose="020F0302020204030204" pitchFamily="34" charset="0"/>
                <a:cs typeface="Segoe UI Semilight" panose="020B0402040204020203" pitchFamily="34" charset="0"/>
              </a:rPr>
              <a:t>impresión</a:t>
            </a:r>
            <a:r>
              <a:rPr lang="en-IE" sz="2400" dirty="0">
                <a:solidFill>
                  <a:schemeClr val="bg1"/>
                </a:solidFill>
                <a:latin typeface="Calibri Light" panose="020F0302020204030204" pitchFamily="34" charset="0"/>
                <a:cs typeface="Segoe UI Semilight" panose="020B0402040204020203" pitchFamily="34" charset="0"/>
              </a:rPr>
              <a:t> de un solo </a:t>
            </a:r>
            <a:r>
              <a:rPr lang="en-IE" sz="2400" dirty="0" err="1">
                <a:solidFill>
                  <a:schemeClr val="bg1"/>
                </a:solidFill>
                <a:latin typeface="Calibri Light" panose="020F0302020204030204" pitchFamily="34" charset="0"/>
                <a:cs typeface="Segoe UI Semilight" panose="020B0402040204020203" pitchFamily="34" charset="0"/>
              </a:rPr>
              <a:t>sistema</a:t>
            </a:r>
            <a:endParaRPr lang="en-IE" sz="2400" dirty="0">
              <a:solidFill>
                <a:schemeClr val="bg1"/>
              </a:solidFill>
              <a:latin typeface="Calibri Light" panose="020F0302020204030204" pitchFamily="34" charset="0"/>
              <a:cs typeface="Segoe UI Semilight" panose="020B0402040204020203" pitchFamily="34" charset="0"/>
            </a:endParaRPr>
          </a:p>
        </p:txBody>
      </p:sp>
      <p:sp>
        <p:nvSpPr>
          <p:cNvPr id="5" name="Rectangle 13">
            <a:extLst>
              <a:ext uri="{FF2B5EF4-FFF2-40B4-BE49-F238E27FC236}">
                <a16:creationId xmlns:a16="http://schemas.microsoft.com/office/drawing/2014/main" id="{CD27D1BC-1755-4FA7-A701-A999D385AC65}"/>
              </a:ext>
            </a:extLst>
          </p:cNvPr>
          <p:cNvSpPr/>
          <p:nvPr/>
        </p:nvSpPr>
        <p:spPr>
          <a:xfrm>
            <a:off x="228600" y="1657189"/>
            <a:ext cx="8603626" cy="74344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3200" u="sng" dirty="0" err="1">
                <a:solidFill>
                  <a:schemeClr val="bg1"/>
                </a:solidFill>
                <a:latin typeface="Calibri Light" panose="020F0302020204030204" pitchFamily="34" charset="0"/>
                <a:cs typeface="Segoe UI Semilight" panose="020B0402040204020203" pitchFamily="34" charset="0"/>
              </a:rPr>
              <a:t>Flexibilidad</a:t>
            </a:r>
            <a:endParaRPr lang="en-IE" sz="3200" u="sng" dirty="0">
              <a:solidFill>
                <a:schemeClr val="bg1"/>
              </a:solidFill>
              <a:latin typeface="Calibri Light" panose="020F0302020204030204" pitchFamily="34" charset="0"/>
              <a:cs typeface="Segoe UI Semilight" panose="020B0402040204020203" pitchFamily="34" charset="0"/>
            </a:endParaRPr>
          </a:p>
          <a:p>
            <a:pPr algn="ctr"/>
            <a:r>
              <a:rPr lang="es-PE" sz="2000" dirty="0">
                <a:solidFill>
                  <a:schemeClr val="bg1"/>
                </a:solidFill>
                <a:latin typeface="Calibri Light" panose="020F0302020204030204" pitchFamily="34" charset="0"/>
                <a:cs typeface="Segoe UI Semilight" panose="020B0402040204020203" pitchFamily="34" charset="0"/>
              </a:rPr>
              <a:t>…Puede agregar / eliminar máquinas de forma rápida y sencilla</a:t>
            </a:r>
            <a:endParaRPr lang="en-IE" sz="2000" dirty="0">
              <a:solidFill>
                <a:schemeClr val="bg1"/>
              </a:solidFill>
              <a:latin typeface="Calibri Light" panose="020F0302020204030204" pitchFamily="34" charset="0"/>
              <a:cs typeface="Segoe UI Semilight" panose="020B0402040204020203" pitchFamily="34" charset="0"/>
            </a:endParaRPr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558984C0-0139-4D6F-95ED-36022F06C608}"/>
              </a:ext>
            </a:extLst>
          </p:cNvPr>
          <p:cNvSpPr/>
          <p:nvPr/>
        </p:nvSpPr>
        <p:spPr>
          <a:xfrm>
            <a:off x="228600" y="2414551"/>
            <a:ext cx="8594100" cy="72701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2800" u="sng" dirty="0" err="1">
                <a:solidFill>
                  <a:schemeClr val="bg1"/>
                </a:solidFill>
                <a:latin typeface="Calibri Light" panose="020F0302020204030204" pitchFamily="34" charset="0"/>
                <a:cs typeface="Segoe UI Semilight" panose="020B0402040204020203" pitchFamily="34" charset="0"/>
              </a:rPr>
              <a:t>Confiabilidad</a:t>
            </a:r>
            <a:endParaRPr lang="en-IE" sz="2800" u="sng" dirty="0">
              <a:solidFill>
                <a:schemeClr val="bg1"/>
              </a:solidFill>
              <a:latin typeface="Calibri Light" panose="020F0302020204030204" pitchFamily="34" charset="0"/>
              <a:cs typeface="Segoe UI Semilight" panose="020B0402040204020203" pitchFamily="34" charset="0"/>
            </a:endParaRPr>
          </a:p>
          <a:p>
            <a:pPr algn="ctr"/>
            <a:r>
              <a:rPr lang="es-PE" sz="2400" dirty="0">
                <a:solidFill>
                  <a:schemeClr val="bg1"/>
                </a:solidFill>
                <a:latin typeface="Calibri Light" panose="020F0302020204030204" pitchFamily="34" charset="0"/>
                <a:cs typeface="Segoe UI Semilight" panose="020B0402040204020203" pitchFamily="34" charset="0"/>
              </a:rPr>
              <a:t>… evita fallos / sigue trabajando en caso de fallo</a:t>
            </a:r>
            <a:endParaRPr lang="en-IE" sz="2400" dirty="0">
              <a:solidFill>
                <a:schemeClr val="bg1"/>
              </a:solidFill>
              <a:latin typeface="Calibri Light" panose="020F0302020204030204" pitchFamily="34" charset="0"/>
              <a:cs typeface="Segoe UI Semilight" panose="020B0402040204020203" pitchFamily="34" charset="0"/>
            </a:endParaRPr>
          </a:p>
        </p:txBody>
      </p:sp>
      <p:sp>
        <p:nvSpPr>
          <p:cNvPr id="7" name="Rectangle 13">
            <a:extLst>
              <a:ext uri="{FF2B5EF4-FFF2-40B4-BE49-F238E27FC236}">
                <a16:creationId xmlns:a16="http://schemas.microsoft.com/office/drawing/2014/main" id="{D5B43CE7-4C23-4CE1-845C-05C82A3A675D}"/>
              </a:ext>
            </a:extLst>
          </p:cNvPr>
          <p:cNvSpPr/>
          <p:nvPr/>
        </p:nvSpPr>
        <p:spPr>
          <a:xfrm>
            <a:off x="228600" y="3155491"/>
            <a:ext cx="8594100" cy="73205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2800" u="sng" dirty="0" err="1">
                <a:solidFill>
                  <a:schemeClr val="bg1"/>
                </a:solidFill>
                <a:latin typeface="Calibri Light" panose="020F0302020204030204" pitchFamily="34" charset="0"/>
                <a:cs typeface="Segoe UI Semilight" panose="020B0402040204020203" pitchFamily="34" charset="0"/>
              </a:rPr>
              <a:t>Desempeño</a:t>
            </a:r>
            <a:endParaRPr lang="en-IE" sz="2800" u="sng" dirty="0">
              <a:solidFill>
                <a:schemeClr val="bg1"/>
              </a:solidFill>
              <a:latin typeface="Calibri Light" panose="020F0302020204030204" pitchFamily="34" charset="0"/>
              <a:cs typeface="Segoe UI Semilight" panose="020B0402040204020203" pitchFamily="34" charset="0"/>
            </a:endParaRPr>
          </a:p>
          <a:p>
            <a:pPr algn="ctr"/>
            <a:r>
              <a:rPr lang="en-IE" sz="2400" dirty="0">
                <a:solidFill>
                  <a:schemeClr val="bg1"/>
                </a:solidFill>
                <a:latin typeface="Calibri Light" panose="020F0302020204030204" pitchFamily="34" charset="0"/>
                <a:cs typeface="Segoe UI Semilight" panose="020B0402040204020203" pitchFamily="34" charset="0"/>
              </a:rPr>
              <a:t>… </a:t>
            </a:r>
            <a:r>
              <a:rPr lang="en-IE" sz="2400" dirty="0" err="1">
                <a:solidFill>
                  <a:schemeClr val="bg1"/>
                </a:solidFill>
                <a:latin typeface="Calibri Light" panose="020F0302020204030204" pitchFamily="34" charset="0"/>
                <a:cs typeface="Segoe UI Semilight" panose="020B0402040204020203" pitchFamily="34" charset="0"/>
              </a:rPr>
              <a:t>hace</a:t>
            </a:r>
            <a:r>
              <a:rPr lang="en-IE" sz="2400" dirty="0">
                <a:solidFill>
                  <a:schemeClr val="bg1"/>
                </a:solidFill>
                <a:latin typeface="Calibri Light" panose="020F0302020204030204" pitchFamily="34" charset="0"/>
                <a:cs typeface="Segoe UI Semilight" panose="020B0402040204020203" pitchFamily="34" charset="0"/>
              </a:rPr>
              <a:t> las </a:t>
            </a:r>
            <a:r>
              <a:rPr lang="en-IE" sz="2400" dirty="0" err="1">
                <a:solidFill>
                  <a:schemeClr val="bg1"/>
                </a:solidFill>
                <a:latin typeface="Calibri Light" panose="020F0302020204030204" pitchFamily="34" charset="0"/>
                <a:cs typeface="Segoe UI Semilight" panose="020B0402040204020203" pitchFamily="34" charset="0"/>
              </a:rPr>
              <a:t>cosas</a:t>
            </a:r>
            <a:r>
              <a:rPr lang="en-IE" sz="2400" dirty="0">
                <a:solidFill>
                  <a:schemeClr val="bg1"/>
                </a:solidFill>
                <a:latin typeface="Calibri Light" panose="020F0302020204030204" pitchFamily="34" charset="0"/>
                <a:cs typeface="Segoe UI Semilight" panose="020B0402040204020203" pitchFamily="34" charset="0"/>
              </a:rPr>
              <a:t> </a:t>
            </a:r>
            <a:r>
              <a:rPr lang="en-IE" sz="2400" dirty="0" err="1">
                <a:solidFill>
                  <a:schemeClr val="bg1"/>
                </a:solidFill>
                <a:latin typeface="Calibri Light" panose="020F0302020204030204" pitchFamily="34" charset="0"/>
                <a:cs typeface="Segoe UI Semilight" panose="020B0402040204020203" pitchFamily="34" charset="0"/>
              </a:rPr>
              <a:t>rápidamente</a:t>
            </a:r>
            <a:endParaRPr lang="en-IE" sz="2400" dirty="0">
              <a:solidFill>
                <a:schemeClr val="bg1"/>
              </a:solidFill>
              <a:latin typeface="Calibri Light" panose="020F0302020204030204" pitchFamily="34" charset="0"/>
              <a:cs typeface="Segoe UI Semilight" panose="020B0402040204020203" pitchFamily="34" charset="0"/>
            </a:endParaRPr>
          </a:p>
        </p:txBody>
      </p:sp>
      <p:sp>
        <p:nvSpPr>
          <p:cNvPr id="8" name="Rectangle 13">
            <a:extLst>
              <a:ext uri="{FF2B5EF4-FFF2-40B4-BE49-F238E27FC236}">
                <a16:creationId xmlns:a16="http://schemas.microsoft.com/office/drawing/2014/main" id="{E47699FE-C3F1-420D-A07B-74EC8A011CE7}"/>
              </a:ext>
            </a:extLst>
          </p:cNvPr>
          <p:cNvSpPr/>
          <p:nvPr/>
        </p:nvSpPr>
        <p:spPr>
          <a:xfrm>
            <a:off x="228600" y="3887546"/>
            <a:ext cx="8594100" cy="74344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2800" u="sng" dirty="0" err="1">
                <a:solidFill>
                  <a:schemeClr val="bg1"/>
                </a:solidFill>
                <a:latin typeface="Calibri Light" panose="020F0302020204030204" pitchFamily="34" charset="0"/>
                <a:cs typeface="Segoe UI Semilight" panose="020B0402040204020203" pitchFamily="34" charset="0"/>
              </a:rPr>
              <a:t>Escalabilidad</a:t>
            </a:r>
            <a:endParaRPr lang="en-IE" sz="2800" u="sng" dirty="0">
              <a:solidFill>
                <a:schemeClr val="bg1"/>
              </a:solidFill>
              <a:latin typeface="Calibri Light" panose="020F0302020204030204" pitchFamily="34" charset="0"/>
              <a:cs typeface="Segoe UI Semilight" panose="020B0402040204020203" pitchFamily="34" charset="0"/>
            </a:endParaRPr>
          </a:p>
          <a:p>
            <a:pPr algn="ctr"/>
            <a:r>
              <a:rPr lang="en-IE" sz="2400" dirty="0">
                <a:solidFill>
                  <a:schemeClr val="bg1"/>
                </a:solidFill>
                <a:latin typeface="Calibri Light" panose="020F0302020204030204" pitchFamily="34" charset="0"/>
                <a:cs typeface="Segoe UI Semilight" panose="020B0402040204020203" pitchFamily="34" charset="0"/>
              </a:rPr>
              <a:t>… </a:t>
            </a:r>
            <a:r>
              <a:rPr lang="en-IE" sz="2400" dirty="0" err="1">
                <a:solidFill>
                  <a:schemeClr val="bg1"/>
                </a:solidFill>
                <a:latin typeface="Calibri Light" panose="020F0302020204030204" pitchFamily="34" charset="0"/>
                <a:cs typeface="Segoe UI Semilight" panose="020B0402040204020203" pitchFamily="34" charset="0"/>
              </a:rPr>
              <a:t>asegura</a:t>
            </a:r>
            <a:r>
              <a:rPr lang="en-IE" sz="2400" dirty="0">
                <a:solidFill>
                  <a:schemeClr val="bg1"/>
                </a:solidFill>
                <a:latin typeface="Calibri Light" panose="020F0302020204030204" pitchFamily="34" charset="0"/>
                <a:cs typeface="Segoe UI Semilight" panose="020B0402040204020203" pitchFamily="34" charset="0"/>
              </a:rPr>
              <a:t> la </a:t>
            </a:r>
            <a:r>
              <a:rPr lang="en-IE" sz="2400" dirty="0" err="1">
                <a:solidFill>
                  <a:schemeClr val="bg1"/>
                </a:solidFill>
                <a:latin typeface="Calibri Light" panose="020F0302020204030204" pitchFamily="34" charset="0"/>
                <a:cs typeface="Segoe UI Semilight" panose="020B0402040204020203" pitchFamily="34" charset="0"/>
              </a:rPr>
              <a:t>escalabilidad</a:t>
            </a:r>
            <a:r>
              <a:rPr lang="en-IE" sz="2400" dirty="0">
                <a:solidFill>
                  <a:schemeClr val="bg1"/>
                </a:solidFill>
                <a:latin typeface="Calibri Light" panose="020F0302020204030204" pitchFamily="34" charset="0"/>
                <a:cs typeface="Segoe UI Semilight" panose="020B0402040204020203" pitchFamily="34" charset="0"/>
              </a:rPr>
              <a:t> de la </a:t>
            </a:r>
            <a:r>
              <a:rPr lang="en-IE" sz="2400" dirty="0" err="1">
                <a:solidFill>
                  <a:schemeClr val="bg1"/>
                </a:solidFill>
                <a:latin typeface="Calibri Light" panose="020F0302020204030204" pitchFamily="34" charset="0"/>
                <a:cs typeface="Segoe UI Semilight" panose="020B0402040204020203" pitchFamily="34" charset="0"/>
              </a:rPr>
              <a:t>infraestructura</a:t>
            </a:r>
            <a:endParaRPr lang="en-IE" sz="2400" dirty="0">
              <a:solidFill>
                <a:schemeClr val="bg1"/>
              </a:solidFill>
              <a:latin typeface="Calibri Light" panose="020F0302020204030204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35593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6C319D-0B19-4246-8FA8-D13E13C5B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Base de Datos Distribuidos</a:t>
            </a:r>
            <a:endParaRPr lang="es-PE" dirty="0"/>
          </a:p>
        </p:txBody>
      </p:sp>
      <p:sp>
        <p:nvSpPr>
          <p:cNvPr id="9" name="Marcador de contenido 8">
            <a:extLst>
              <a:ext uri="{FF2B5EF4-FFF2-40B4-BE49-F238E27FC236}">
                <a16:creationId xmlns:a16="http://schemas.microsoft.com/office/drawing/2014/main" id="{B4F99C3C-1E4D-41A1-A132-9DD950C768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68016"/>
            <a:ext cx="7266099" cy="3364707"/>
          </a:xfrm>
        </p:spPr>
        <p:txBody>
          <a:bodyPr>
            <a:normAutofit lnSpcReduction="10000"/>
          </a:bodyPr>
          <a:lstStyle/>
          <a:p>
            <a:r>
              <a:rPr lang="es-ES" dirty="0"/>
              <a:t>BD distribuida: </a:t>
            </a:r>
          </a:p>
          <a:p>
            <a:pPr lvl="1"/>
            <a:r>
              <a:rPr lang="es-ES" dirty="0"/>
              <a:t>Son varias BD interrelacionadas lógicamente y situadas en diferentes nodos de una red de ordenadores</a:t>
            </a:r>
          </a:p>
          <a:p>
            <a:r>
              <a:rPr lang="es-ES" dirty="0"/>
              <a:t>SGBD distribuido:</a:t>
            </a:r>
          </a:p>
          <a:p>
            <a:pPr lvl="1"/>
            <a:r>
              <a:rPr lang="es-ES" dirty="0"/>
              <a:t>Es el software que gestiona las BD distribuidas de forma transparente para el usuario. El usuario ve a las BD como si fuera una sola BD centralizada.</a:t>
            </a:r>
          </a:p>
          <a:p>
            <a:r>
              <a:rPr lang="es-PE" dirty="0"/>
              <a:t>Ventajas:</a:t>
            </a:r>
          </a:p>
          <a:p>
            <a:pPr lvl="1"/>
            <a:r>
              <a:rPr lang="es-PE" dirty="0"/>
              <a:t>Localización transparente de los datos</a:t>
            </a:r>
          </a:p>
          <a:p>
            <a:pPr lvl="1"/>
            <a:r>
              <a:rPr lang="es-PE" dirty="0"/>
              <a:t>Transparencia en los nombres</a:t>
            </a:r>
          </a:p>
          <a:p>
            <a:pPr lvl="1"/>
            <a:r>
              <a:rPr lang="es-PE" dirty="0"/>
              <a:t>Transparencia de fragmentación</a:t>
            </a:r>
          </a:p>
        </p:txBody>
      </p:sp>
    </p:spTree>
    <p:extLst>
      <p:ext uri="{BB962C8B-B14F-4D97-AF65-F5344CB8AC3E}">
        <p14:creationId xmlns:p14="http://schemas.microsoft.com/office/powerpoint/2010/main" val="18449783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dirty="0">
                <a:latin typeface="Open Sans"/>
                <a:ea typeface="Open Sans"/>
                <a:cs typeface="Open Sans"/>
                <a:sym typeface="Open Sans"/>
              </a:rPr>
              <a:t>Tópicos</a:t>
            </a:r>
            <a:endParaRPr dirty="0"/>
          </a:p>
        </p:txBody>
      </p:sp>
      <p:sp>
        <p:nvSpPr>
          <p:cNvPr id="76" name="Google Shape;76;p14"/>
          <p:cNvSpPr txBox="1">
            <a:spLocks noGrp="1"/>
          </p:cNvSpPr>
          <p:nvPr>
            <p:ph type="body" idx="4294967295"/>
          </p:nvPr>
        </p:nvSpPr>
        <p:spPr>
          <a:xfrm>
            <a:off x="4494727" y="768462"/>
            <a:ext cx="4330700" cy="4131949"/>
          </a:xfrm>
          <a:prstGeom prst="rect">
            <a:avLst/>
          </a:prstGeom>
          <a:solidFill>
            <a:schemeClr val="tx1">
              <a:lumMod val="95000"/>
              <a:lumOff val="5000"/>
              <a:alpha val="21176"/>
            </a:schemeClr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1430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endParaRPr lang="es-PE" sz="1800" dirty="0">
              <a:solidFill>
                <a:schemeClr val="bg1"/>
              </a:solidFill>
            </a:endParaRPr>
          </a:p>
          <a:p>
            <a:pPr marL="360363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+mj-lt"/>
              <a:buAutoNum type="arabicPeriod"/>
            </a:pPr>
            <a:r>
              <a:rPr lang="es-PE" sz="1400" dirty="0">
                <a:solidFill>
                  <a:schemeClr val="bg1"/>
                </a:solidFill>
              </a:rPr>
              <a:t>Diseño de base de datos distribuidas</a:t>
            </a:r>
          </a:p>
          <a:p>
            <a:pPr lvl="1" indent="-342900">
              <a:lnSpc>
                <a:spcPct val="100000"/>
              </a:lnSpc>
              <a:spcBef>
                <a:spcPts val="600"/>
              </a:spcBef>
              <a:buSzPts val="1800"/>
            </a:pPr>
            <a:r>
              <a:rPr lang="es-PE" dirty="0">
                <a:solidFill>
                  <a:schemeClr val="bg1"/>
                </a:solidFill>
              </a:rPr>
              <a:t>Fragmentación Horizontal</a:t>
            </a:r>
          </a:p>
          <a:p>
            <a:pPr lvl="1" indent="-342900">
              <a:lnSpc>
                <a:spcPct val="100000"/>
              </a:lnSpc>
              <a:spcBef>
                <a:spcPts val="600"/>
              </a:spcBef>
              <a:buSzPts val="1800"/>
            </a:pPr>
            <a:r>
              <a:rPr lang="es-PE" dirty="0">
                <a:solidFill>
                  <a:schemeClr val="bg1"/>
                </a:solidFill>
              </a:rPr>
              <a:t>Fragmentación Vertical</a:t>
            </a:r>
          </a:p>
          <a:p>
            <a:pPr marL="342900" indent="-342900">
              <a:lnSpc>
                <a:spcPct val="10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es-PE" sz="1400" dirty="0">
                <a:solidFill>
                  <a:schemeClr val="bg1"/>
                </a:solidFill>
              </a:rPr>
              <a:t>Procesamiento de consultas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s-PE" dirty="0">
                <a:solidFill>
                  <a:schemeClr val="bg1"/>
                </a:solidFill>
              </a:rPr>
              <a:t>Descomposición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s-PE" dirty="0">
                <a:solidFill>
                  <a:schemeClr val="bg1"/>
                </a:solidFill>
              </a:rPr>
              <a:t>Localización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s-PE" dirty="0">
                <a:solidFill>
                  <a:schemeClr val="bg1"/>
                </a:solidFill>
              </a:rPr>
              <a:t>Optimización</a:t>
            </a:r>
          </a:p>
          <a:p>
            <a:pPr>
              <a:lnSpc>
                <a:spcPct val="100000"/>
              </a:lnSpc>
              <a:spcBef>
                <a:spcPts val="600"/>
              </a:spcBef>
              <a:buAutoNum type="arabicPeriod"/>
            </a:pPr>
            <a:r>
              <a:rPr lang="es-PE" sz="1400" dirty="0">
                <a:solidFill>
                  <a:schemeClr val="bg1"/>
                </a:solidFill>
              </a:rPr>
              <a:t>MapReduce</a:t>
            </a:r>
          </a:p>
          <a:p>
            <a:pPr>
              <a:lnSpc>
                <a:spcPct val="100000"/>
              </a:lnSpc>
              <a:spcBef>
                <a:spcPts val="600"/>
              </a:spcBef>
              <a:buAutoNum type="arabicPeriod"/>
            </a:pPr>
            <a:r>
              <a:rPr lang="es-PE" sz="1400" dirty="0">
                <a:solidFill>
                  <a:schemeClr val="bg1"/>
                </a:solidFill>
              </a:rPr>
              <a:t>NoSQL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s-PE" dirty="0">
                <a:solidFill>
                  <a:schemeClr val="bg1"/>
                </a:solidFill>
              </a:rPr>
              <a:t>MongoDB	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s-PE" dirty="0" err="1">
                <a:solidFill>
                  <a:schemeClr val="bg1"/>
                </a:solidFill>
              </a:rPr>
              <a:t>Cassandra</a:t>
            </a:r>
            <a:endParaRPr lang="es-PE" dirty="0">
              <a:solidFill>
                <a:schemeClr val="bg1"/>
              </a:solidFill>
            </a:endParaRPr>
          </a:p>
          <a:p>
            <a:pPr marL="342900" lvl="1" indent="0">
              <a:lnSpc>
                <a:spcPct val="100000"/>
              </a:lnSpc>
              <a:spcBef>
                <a:spcPts val="600"/>
              </a:spcBef>
              <a:buNone/>
            </a:pPr>
            <a:endParaRPr lang="es-P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2636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PE" sz="2800" dirty="0"/>
              <a:t>Crecimiento de los datos</a:t>
            </a:r>
            <a:endParaRPr lang="en-IE" sz="2800" dirty="0"/>
          </a:p>
        </p:txBody>
      </p:sp>
      <p:grpSp>
        <p:nvGrpSpPr>
          <p:cNvPr id="6" name="Grupo 5"/>
          <p:cNvGrpSpPr/>
          <p:nvPr/>
        </p:nvGrpSpPr>
        <p:grpSpPr>
          <a:xfrm>
            <a:off x="311625" y="876300"/>
            <a:ext cx="8346599" cy="4162424"/>
            <a:chOff x="495299" y="742951"/>
            <a:chExt cx="8162925" cy="4295774"/>
          </a:xfrm>
        </p:grpSpPr>
        <p:sp>
          <p:nvSpPr>
            <p:cNvPr id="8" name="Rectangle 7"/>
            <p:cNvSpPr/>
            <p:nvPr/>
          </p:nvSpPr>
          <p:spPr>
            <a:xfrm>
              <a:off x="495299" y="742951"/>
              <a:ext cx="8162925" cy="4295774"/>
            </a:xfrm>
            <a:prstGeom prst="rect">
              <a:avLst/>
            </a:prstGeom>
            <a:solidFill>
              <a:srgbClr val="FFFF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50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70042" y="1058638"/>
              <a:ext cx="3527836" cy="3275238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495299" y="1747158"/>
              <a:ext cx="8162925" cy="1450521"/>
            </a:xfrm>
            <a:prstGeom prst="rect">
              <a:avLst/>
            </a:prstGeom>
            <a:solidFill>
              <a:schemeClr val="bg1">
                <a:alpha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5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570042" y="1747158"/>
              <a:ext cx="4013438" cy="11717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E" sz="1800" b="1" dirty="0">
                  <a:latin typeface="Calibri Light" panose="020F0302020204030204" pitchFamily="34" charset="0"/>
                  <a:cs typeface="Segoe UI Semilight" panose="020B0402040204020203" pitchFamily="34" charset="0"/>
                </a:rPr>
                <a:t>Wikimedia Commons</a:t>
              </a:r>
            </a:p>
            <a:p>
              <a:r>
                <a:rPr lang="en-IE" sz="1800" dirty="0">
                  <a:latin typeface="Calibri Light" panose="020F0302020204030204" pitchFamily="34" charset="0"/>
                  <a:cs typeface="Segoe UI Semilight" panose="020B0402040204020203" pitchFamily="34" charset="0"/>
                </a:rPr>
                <a:t>≈ 24 TB of data </a:t>
              </a:r>
            </a:p>
            <a:p>
              <a:r>
                <a:rPr lang="en-IE" sz="1800" dirty="0">
                  <a:latin typeface="Calibri Light" panose="020F0302020204030204" pitchFamily="34" charset="0"/>
                  <a:cs typeface="Segoe UI Semilight" panose="020B0402040204020203" pitchFamily="34" charset="0"/>
                </a:rPr>
                <a:t>≈ 470.6 Wiki</a:t>
              </a:r>
            </a:p>
            <a:p>
              <a:pPr algn="ctr"/>
              <a:r>
                <a:rPr lang="en-IE" sz="1800" i="1" dirty="0">
                  <a:solidFill>
                    <a:schemeClr val="bg1">
                      <a:lumMod val="50000"/>
                    </a:schemeClr>
                  </a:solidFill>
                  <a:latin typeface="Calibri Light" panose="020F0302020204030204" pitchFamily="34" charset="0"/>
                  <a:cs typeface="Segoe UI Semilight" panose="020B0402040204020203" pitchFamily="34" charset="0"/>
                </a:rPr>
                <a:t>(2014 dump)</a:t>
              </a:r>
              <a:endParaRPr lang="en-IE" sz="1800" dirty="0">
                <a:latin typeface="Calibri Light" panose="020F0302020204030204" pitchFamily="34" charset="0"/>
                <a:cs typeface="Segoe UI Semilight" panose="020B04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047735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sz="3200" dirty="0"/>
              <a:t>Crecimiento de los datos</a:t>
            </a:r>
            <a:endParaRPr lang="es-PE" dirty="0"/>
          </a:p>
        </p:txBody>
      </p:sp>
      <p:sp>
        <p:nvSpPr>
          <p:cNvPr id="8" name="Rectangle 11"/>
          <p:cNvSpPr/>
          <p:nvPr/>
        </p:nvSpPr>
        <p:spPr>
          <a:xfrm>
            <a:off x="190500" y="990600"/>
            <a:ext cx="8641725" cy="4029075"/>
          </a:xfrm>
          <a:prstGeom prst="rect">
            <a:avLst/>
          </a:prstGeom>
          <a:solidFill>
            <a:srgbClr val="FFFF66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9" name="Picture 2" descr="http://www.sdss.org/wp-content/uploads/2014/06/orangepie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5075" y="1304554"/>
            <a:ext cx="3895726" cy="3286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8"/>
          <p:cNvSpPr/>
          <p:nvPr/>
        </p:nvSpPr>
        <p:spPr>
          <a:xfrm>
            <a:off x="190500" y="1932462"/>
            <a:ext cx="8641725" cy="1360467"/>
          </a:xfrm>
          <a:prstGeom prst="rect">
            <a:avLst/>
          </a:prstGeom>
          <a:solidFill>
            <a:sysClr val="window" lastClr="FFFFFF">
              <a:alpha val="95000"/>
            </a:sys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TextBox 9"/>
          <p:cNvSpPr txBox="1"/>
          <p:nvPr/>
        </p:nvSpPr>
        <p:spPr>
          <a:xfrm>
            <a:off x="2386938" y="1932462"/>
            <a:ext cx="424884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Tx/>
              <a:buFontTx/>
              <a:buNone/>
            </a:pPr>
            <a:r>
              <a:rPr lang="en-IE" sz="2000" b="1" kern="1200" dirty="0">
                <a:solidFill>
                  <a:prstClr val="black"/>
                </a:solidFill>
                <a:latin typeface="Calibri Light" panose="020F0302020204030204" pitchFamily="34" charset="0"/>
                <a:ea typeface="+mn-ea"/>
                <a:cs typeface="Segoe UI Semilight" panose="020B0402040204020203" pitchFamily="34" charset="0"/>
              </a:rPr>
              <a:t>Sloan Digital Sky Survey</a:t>
            </a:r>
          </a:p>
          <a:p>
            <a:pPr>
              <a:buClrTx/>
              <a:buFontTx/>
              <a:buNone/>
            </a:pPr>
            <a:r>
              <a:rPr lang="en-IE" sz="2000" kern="1200" dirty="0">
                <a:solidFill>
                  <a:prstClr val="black"/>
                </a:solidFill>
                <a:latin typeface="Calibri Light" panose="020F0302020204030204" pitchFamily="34" charset="0"/>
                <a:ea typeface="+mn-ea"/>
                <a:cs typeface="Segoe UI Semilight" panose="020B0402040204020203" pitchFamily="34" charset="0"/>
              </a:rPr>
              <a:t>≈ 200 GB / day</a:t>
            </a:r>
          </a:p>
          <a:p>
            <a:pPr>
              <a:buClrTx/>
              <a:buFontTx/>
              <a:buNone/>
            </a:pPr>
            <a:r>
              <a:rPr lang="en-IE" sz="2000" kern="1200" dirty="0">
                <a:solidFill>
                  <a:prstClr val="black"/>
                </a:solidFill>
                <a:latin typeface="Calibri Light" panose="020F0302020204030204" pitchFamily="34" charset="0"/>
                <a:ea typeface="+mn-ea"/>
                <a:cs typeface="Segoe UI Semilight" panose="020B0402040204020203" pitchFamily="34" charset="0"/>
              </a:rPr>
              <a:t>≈ 4 Wiki / day</a:t>
            </a:r>
          </a:p>
          <a:p>
            <a:pPr algn="ctr">
              <a:buClrTx/>
              <a:buFontTx/>
              <a:buNone/>
            </a:pPr>
            <a:r>
              <a:rPr lang="en-IE" sz="2000" i="1" kern="1200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ea typeface="+mn-ea"/>
                <a:cs typeface="Segoe UI Semilight" panose="020B0402040204020203" pitchFamily="34" charset="0"/>
              </a:rPr>
              <a:t>(2013, generated by SDSS)</a:t>
            </a:r>
          </a:p>
          <a:p>
            <a:pPr>
              <a:buClrTx/>
              <a:buFontTx/>
              <a:buNone/>
            </a:pPr>
            <a:endParaRPr lang="en-IE" sz="2000" kern="1200" dirty="0">
              <a:solidFill>
                <a:prstClr val="black"/>
              </a:solidFill>
              <a:latin typeface="Calibri Light" panose="020F0302020204030204" pitchFamily="34" charset="0"/>
              <a:ea typeface="+mn-ea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10483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sz="3200" dirty="0"/>
              <a:t>Crecimiento de los datos</a:t>
            </a:r>
          </a:p>
        </p:txBody>
      </p:sp>
      <p:grpSp>
        <p:nvGrpSpPr>
          <p:cNvPr id="12" name="Grupo 11"/>
          <p:cNvGrpSpPr/>
          <p:nvPr/>
        </p:nvGrpSpPr>
        <p:grpSpPr>
          <a:xfrm>
            <a:off x="180976" y="990600"/>
            <a:ext cx="8743950" cy="4000500"/>
            <a:chOff x="0" y="990600"/>
            <a:chExt cx="9144000" cy="5867400"/>
          </a:xfrm>
        </p:grpSpPr>
        <p:sp>
          <p:nvSpPr>
            <p:cNvPr id="8" name="Rectangle 7"/>
            <p:cNvSpPr/>
            <p:nvPr/>
          </p:nvSpPr>
          <p:spPr>
            <a:xfrm>
              <a:off x="0" y="990600"/>
              <a:ext cx="9144000" cy="5867400"/>
            </a:xfrm>
            <a:prstGeom prst="rect">
              <a:avLst/>
            </a:prstGeom>
            <a:solidFill>
              <a:srgbClr val="FFFF6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9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20077" y="1412726"/>
              <a:ext cx="3486275" cy="4724400"/>
            </a:xfrm>
            <a:prstGeom prst="rect">
              <a:avLst/>
            </a:prstGeom>
          </p:spPr>
        </p:pic>
        <p:sp>
          <p:nvSpPr>
            <p:cNvPr id="10" name="Rectangle 8"/>
            <p:cNvSpPr/>
            <p:nvPr/>
          </p:nvSpPr>
          <p:spPr>
            <a:xfrm>
              <a:off x="0" y="2362200"/>
              <a:ext cx="9144000" cy="1981200"/>
            </a:xfrm>
            <a:prstGeom prst="rect">
              <a:avLst/>
            </a:prstGeom>
            <a:solidFill>
              <a:sysClr val="window" lastClr="FFFFFF">
                <a:alpha val="95000"/>
              </a:sys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" name="TextBox 9"/>
            <p:cNvSpPr txBox="1"/>
            <p:nvPr/>
          </p:nvSpPr>
          <p:spPr>
            <a:xfrm>
              <a:off x="2324100" y="2362200"/>
              <a:ext cx="4495800" cy="19410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ClrTx/>
                <a:buFontTx/>
                <a:buNone/>
              </a:pPr>
              <a:r>
                <a:rPr lang="en-IE" sz="2000" b="1" kern="1200" dirty="0">
                  <a:solidFill>
                    <a:prstClr val="black"/>
                  </a:solidFill>
                  <a:latin typeface="Calibri Light" panose="020F0302020204030204" pitchFamily="34" charset="0"/>
                  <a:ea typeface="+mn-ea"/>
                  <a:cs typeface="Segoe UI Semilight" panose="020B0402040204020203" pitchFamily="34" charset="0"/>
                </a:rPr>
                <a:t>Twitter</a:t>
              </a:r>
            </a:p>
            <a:p>
              <a:pPr>
                <a:buClrTx/>
                <a:buFontTx/>
                <a:buNone/>
              </a:pPr>
              <a:r>
                <a:rPr lang="en-IE" sz="2000" kern="1200" dirty="0">
                  <a:solidFill>
                    <a:prstClr val="black"/>
                  </a:solidFill>
                  <a:latin typeface="Calibri Light" panose="020F0302020204030204" pitchFamily="34" charset="0"/>
                  <a:ea typeface="+mn-ea"/>
                  <a:cs typeface="Segoe UI Semilight" panose="020B0402040204020203" pitchFamily="34" charset="0"/>
                </a:rPr>
                <a:t>≈ 8 TB / day</a:t>
              </a:r>
            </a:p>
            <a:p>
              <a:pPr>
                <a:buClrTx/>
                <a:buFontTx/>
                <a:buNone/>
              </a:pPr>
              <a:r>
                <a:rPr lang="en-IE" sz="2000" kern="1200" dirty="0">
                  <a:solidFill>
                    <a:prstClr val="black"/>
                  </a:solidFill>
                  <a:latin typeface="Calibri Light" panose="020F0302020204030204" pitchFamily="34" charset="0"/>
                  <a:ea typeface="+mn-ea"/>
                  <a:cs typeface="Segoe UI Semilight" panose="020B0402040204020203" pitchFamily="34" charset="0"/>
                </a:rPr>
                <a:t>≈ 157 Wiki / day</a:t>
              </a:r>
            </a:p>
            <a:p>
              <a:pPr algn="ctr">
                <a:buClrTx/>
                <a:buFontTx/>
                <a:buNone/>
              </a:pPr>
              <a:r>
                <a:rPr lang="en-IE" sz="2000" i="1" kern="1200" dirty="0">
                  <a:solidFill>
                    <a:prstClr val="white">
                      <a:lumMod val="50000"/>
                    </a:prstClr>
                  </a:solidFill>
                  <a:latin typeface="Calibri Light" panose="020F0302020204030204" pitchFamily="34" charset="0"/>
                  <a:ea typeface="+mn-ea"/>
                  <a:cs typeface="Segoe UI Semilight" panose="020B0402040204020203" pitchFamily="34" charset="0"/>
                </a:rPr>
                <a:t>(2013, generated)</a:t>
              </a:r>
              <a:endParaRPr lang="en-IE" sz="2000" kern="1200" dirty="0">
                <a:solidFill>
                  <a:prstClr val="black"/>
                </a:solidFill>
                <a:latin typeface="Calibri Light" panose="020F0302020204030204" pitchFamily="34" charset="0"/>
                <a:ea typeface="+mn-ea"/>
                <a:cs typeface="Segoe UI Semilight" panose="020B04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787264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sz="3200" dirty="0"/>
              <a:t>Crecimiento de los datos</a:t>
            </a:r>
          </a:p>
        </p:txBody>
      </p:sp>
      <p:grpSp>
        <p:nvGrpSpPr>
          <p:cNvPr id="16" name="Grupo 15"/>
          <p:cNvGrpSpPr/>
          <p:nvPr/>
        </p:nvGrpSpPr>
        <p:grpSpPr>
          <a:xfrm>
            <a:off x="219075" y="990600"/>
            <a:ext cx="8613150" cy="4029075"/>
            <a:chOff x="0" y="990600"/>
            <a:chExt cx="9144000" cy="5867400"/>
          </a:xfrm>
        </p:grpSpPr>
        <p:sp>
          <p:nvSpPr>
            <p:cNvPr id="10" name="Rectangle 10"/>
            <p:cNvSpPr/>
            <p:nvPr/>
          </p:nvSpPr>
          <p:spPr>
            <a:xfrm>
              <a:off x="0" y="990600"/>
              <a:ext cx="9144000" cy="5867400"/>
            </a:xfrm>
            <a:prstGeom prst="rect">
              <a:avLst/>
            </a:prstGeom>
            <a:solidFill>
              <a:srgbClr val="FFFF6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11" name="Picture 2" descr="http://media.rhizome.org/blog/9583/Contra-Internet-Bottom.gif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62858" y="1447802"/>
              <a:ext cx="4871342" cy="46902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Rectangle 7"/>
            <p:cNvSpPr/>
            <p:nvPr/>
          </p:nvSpPr>
          <p:spPr>
            <a:xfrm>
              <a:off x="6934200" y="990600"/>
              <a:ext cx="2209800" cy="5867400"/>
            </a:xfrm>
            <a:prstGeom prst="rect">
              <a:avLst/>
            </a:prstGeom>
            <a:solidFill>
              <a:srgbClr val="FFFF6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0" y="990600"/>
              <a:ext cx="2362200" cy="5867400"/>
            </a:xfrm>
            <a:prstGeom prst="rect">
              <a:avLst/>
            </a:prstGeom>
            <a:solidFill>
              <a:srgbClr val="FFFF6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" name="Rectangle 8"/>
            <p:cNvSpPr/>
            <p:nvPr/>
          </p:nvSpPr>
          <p:spPr>
            <a:xfrm>
              <a:off x="0" y="2362200"/>
              <a:ext cx="9144000" cy="1981200"/>
            </a:xfrm>
            <a:prstGeom prst="rect">
              <a:avLst/>
            </a:prstGeom>
            <a:solidFill>
              <a:sysClr val="window" lastClr="FFFFFF">
                <a:alpha val="95000"/>
              </a:sys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" name="TextBox 9"/>
            <p:cNvSpPr txBox="1"/>
            <p:nvPr/>
          </p:nvSpPr>
          <p:spPr>
            <a:xfrm>
              <a:off x="2324100" y="2362200"/>
              <a:ext cx="4495800" cy="23754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ClrTx/>
                <a:buFontTx/>
                <a:buNone/>
              </a:pPr>
              <a:r>
                <a:rPr lang="en-IE" sz="2000" b="1" kern="1200" dirty="0">
                  <a:solidFill>
                    <a:prstClr val="black"/>
                  </a:solidFill>
                  <a:latin typeface="Calibri Light" panose="020F0302020204030204" pitchFamily="34" charset="0"/>
                  <a:ea typeface="+mn-ea"/>
                  <a:cs typeface="Segoe UI Semilight" panose="020B0402040204020203" pitchFamily="34" charset="0"/>
                </a:rPr>
                <a:t>Internet Traffic</a:t>
              </a:r>
            </a:p>
            <a:p>
              <a:pPr>
                <a:buClrTx/>
                <a:buFontTx/>
                <a:buNone/>
              </a:pPr>
              <a:r>
                <a:rPr lang="en-IE" sz="2000" kern="1200" dirty="0">
                  <a:solidFill>
                    <a:prstClr val="black"/>
                  </a:solidFill>
                  <a:latin typeface="Calibri Light" panose="020F0302020204030204" pitchFamily="34" charset="0"/>
                  <a:ea typeface="+mn-ea"/>
                  <a:cs typeface="Segoe UI Semilight" panose="020B0402040204020203" pitchFamily="34" charset="0"/>
                </a:rPr>
                <a:t>≈ 2,417 PB / day</a:t>
              </a:r>
            </a:p>
            <a:p>
              <a:pPr>
                <a:buClrTx/>
                <a:buFontTx/>
                <a:buNone/>
              </a:pPr>
              <a:r>
                <a:rPr lang="en-IE" sz="2000" kern="1200" dirty="0">
                  <a:solidFill>
                    <a:prstClr val="black"/>
                  </a:solidFill>
                  <a:latin typeface="Calibri Light" panose="020F0302020204030204" pitchFamily="34" charset="0"/>
                  <a:ea typeface="+mn-ea"/>
                  <a:cs typeface="Segoe UI Semilight" panose="020B0402040204020203" pitchFamily="34" charset="0"/>
                </a:rPr>
                <a:t>≈ 47,000,000 Wiki / day</a:t>
              </a:r>
            </a:p>
            <a:p>
              <a:pPr algn="ctr">
                <a:buClrTx/>
                <a:buFontTx/>
                <a:buNone/>
              </a:pPr>
              <a:r>
                <a:rPr lang="en-IE" sz="2000" i="1" kern="1200" dirty="0">
                  <a:solidFill>
                    <a:prstClr val="white">
                      <a:lumMod val="50000"/>
                    </a:prstClr>
                  </a:solidFill>
                  <a:latin typeface="Calibri Light" panose="020F0302020204030204" pitchFamily="34" charset="0"/>
                  <a:ea typeface="+mn-ea"/>
                  <a:cs typeface="Segoe UI Semilight" panose="020B0402040204020203" pitchFamily="34" charset="0"/>
                </a:rPr>
                <a:t>(2014, Cisco estimates)</a:t>
              </a:r>
            </a:p>
            <a:p>
              <a:pPr>
                <a:buClrTx/>
                <a:buFontTx/>
                <a:buNone/>
              </a:pPr>
              <a:endParaRPr lang="en-IE" sz="2000" kern="1200" dirty="0">
                <a:solidFill>
                  <a:prstClr val="black"/>
                </a:solidFill>
                <a:latin typeface="Calibri Light" panose="020F0302020204030204" pitchFamily="34" charset="0"/>
                <a:ea typeface="+mn-ea"/>
                <a:cs typeface="Segoe UI Semilight" panose="020B04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727715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10"/>
          <p:cNvSpPr/>
          <p:nvPr/>
        </p:nvSpPr>
        <p:spPr>
          <a:xfrm>
            <a:off x="219075" y="990600"/>
            <a:ext cx="8613150" cy="4029075"/>
          </a:xfrm>
          <a:prstGeom prst="rect">
            <a:avLst/>
          </a:prstGeom>
          <a:solidFill>
            <a:srgbClr val="FFFF66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026" name="Picture 2" descr="ChatGPT - Wikipedia, la enciclopedia libre">
            <a:extLst>
              <a:ext uri="{FF2B5EF4-FFF2-40B4-BE49-F238E27FC236}">
                <a16:creationId xmlns:a16="http://schemas.microsoft.com/office/drawing/2014/main" id="{31339BFC-0132-4824-8144-ECDBBF8B73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4306" y="1206392"/>
            <a:ext cx="2946508" cy="2946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7"/>
          <p:cNvSpPr/>
          <p:nvPr/>
        </p:nvSpPr>
        <p:spPr>
          <a:xfrm>
            <a:off x="6750714" y="990600"/>
            <a:ext cx="2081511" cy="4029075"/>
          </a:xfrm>
          <a:prstGeom prst="rect">
            <a:avLst/>
          </a:prstGeom>
          <a:solidFill>
            <a:srgbClr val="FFFF66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19075" y="990600"/>
            <a:ext cx="2225064" cy="4029075"/>
          </a:xfrm>
          <a:prstGeom prst="rect">
            <a:avLst/>
          </a:prstGeom>
          <a:solidFill>
            <a:srgbClr val="FFFF66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Rectangle 8"/>
          <p:cNvSpPr/>
          <p:nvPr/>
        </p:nvSpPr>
        <p:spPr>
          <a:xfrm>
            <a:off x="219075" y="1932462"/>
            <a:ext cx="8613150" cy="1360467"/>
          </a:xfrm>
          <a:prstGeom prst="rect">
            <a:avLst/>
          </a:prstGeom>
          <a:solidFill>
            <a:schemeClr val="bg1">
              <a:alpha val="95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TextBox 9"/>
          <p:cNvSpPr txBox="1"/>
          <p:nvPr/>
        </p:nvSpPr>
        <p:spPr>
          <a:xfrm>
            <a:off x="2408251" y="1932462"/>
            <a:ext cx="423479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Tx/>
              <a:buFontTx/>
              <a:buNone/>
            </a:pPr>
            <a:r>
              <a:rPr lang="en-IE" sz="2000" b="1" dirty="0" err="1">
                <a:solidFill>
                  <a:prstClr val="black"/>
                </a:solidFill>
                <a:latin typeface="Calibri Light" panose="020F0302020204030204" pitchFamily="34" charset="0"/>
                <a:cs typeface="Segoe UI Semilight" panose="020B0402040204020203" pitchFamily="34" charset="0"/>
              </a:rPr>
              <a:t>ChatGTP</a:t>
            </a:r>
            <a:endParaRPr lang="en-IE" sz="2000" b="1" kern="1200" dirty="0">
              <a:solidFill>
                <a:prstClr val="black"/>
              </a:solidFill>
              <a:latin typeface="Calibri Light" panose="020F0302020204030204" pitchFamily="34" charset="0"/>
              <a:ea typeface="+mn-ea"/>
              <a:cs typeface="Segoe UI Semilight" panose="020B0402040204020203" pitchFamily="34" charset="0"/>
            </a:endParaRPr>
          </a:p>
          <a:p>
            <a:pPr>
              <a:buClrTx/>
              <a:buFontTx/>
              <a:buNone/>
            </a:pPr>
            <a:r>
              <a:rPr lang="en-IE" sz="2000" kern="1200" dirty="0">
                <a:solidFill>
                  <a:prstClr val="black"/>
                </a:solidFill>
                <a:latin typeface="Calibri Light" panose="020F0302020204030204" pitchFamily="34" charset="0"/>
                <a:ea typeface="+mn-ea"/>
                <a:cs typeface="Segoe UI Semilight" panose="020B0402040204020203" pitchFamily="34" charset="0"/>
              </a:rPr>
              <a:t>≈ 100  million users within 2 months</a:t>
            </a:r>
          </a:p>
          <a:p>
            <a:pPr>
              <a:buClrTx/>
              <a:buFontTx/>
              <a:buNone/>
            </a:pPr>
            <a:r>
              <a:rPr lang="en-IE" sz="2000" kern="1200" dirty="0">
                <a:solidFill>
                  <a:prstClr val="black"/>
                </a:solidFill>
                <a:latin typeface="Calibri Light" panose="020F0302020204030204" pitchFamily="34" charset="0"/>
                <a:ea typeface="+mn-ea"/>
                <a:cs typeface="Segoe UI Semilight" panose="020B0402040204020203" pitchFamily="34" charset="0"/>
              </a:rPr>
              <a:t>≈ 1 trillion parameters</a:t>
            </a:r>
          </a:p>
          <a:p>
            <a:pPr algn="ctr">
              <a:buClrTx/>
              <a:buFontTx/>
              <a:buNone/>
            </a:pPr>
            <a:r>
              <a:rPr lang="en-IE" sz="2000" i="1" kern="1200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ea typeface="+mn-ea"/>
                <a:cs typeface="Segoe UI Semilight" panose="020B0402040204020203" pitchFamily="34" charset="0"/>
              </a:rPr>
              <a:t>(*Estimated, V4)</a:t>
            </a:r>
          </a:p>
          <a:p>
            <a:pPr>
              <a:buClrTx/>
              <a:buFontTx/>
              <a:buNone/>
            </a:pPr>
            <a:endParaRPr lang="en-IE" sz="2000" kern="1200" dirty="0">
              <a:solidFill>
                <a:prstClr val="black"/>
              </a:solidFill>
              <a:latin typeface="Calibri Light" panose="020F0302020204030204" pitchFamily="34" charset="0"/>
              <a:ea typeface="+mn-ea"/>
              <a:cs typeface="Segoe UI Semilight" panose="020B0402040204020203" pitchFamily="34" charset="0"/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sz="3200" dirty="0"/>
              <a:t>Crecimiento de los datos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DB57121A-3DFF-4CAB-B645-BA417D4C76B1}"/>
              </a:ext>
            </a:extLst>
          </p:cNvPr>
          <p:cNvSpPr txBox="1"/>
          <p:nvPr/>
        </p:nvSpPr>
        <p:spPr>
          <a:xfrm>
            <a:off x="1742851" y="4593350"/>
            <a:ext cx="538671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E" sz="1400" dirty="0"/>
              <a:t>https://www.stylefactoryproductions.com/blog/chatgpt-statistics</a:t>
            </a:r>
          </a:p>
        </p:txBody>
      </p:sp>
    </p:spTree>
    <p:extLst>
      <p:ext uri="{BB962C8B-B14F-4D97-AF65-F5344CB8AC3E}">
        <p14:creationId xmlns:p14="http://schemas.microsoft.com/office/powerpoint/2010/main" val="15350609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>
            <a:off x="232763" y="923925"/>
            <a:ext cx="8678323" cy="413786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s-PE" sz="2000" dirty="0">
                <a:solidFill>
                  <a:srgbClr val="100700"/>
                </a:solidFill>
              </a:rPr>
              <a:t>Un moderno cuello de botella </a:t>
            </a:r>
            <a:r>
              <a:rPr lang="es-PE" sz="2000" dirty="0">
                <a:solidFill>
                  <a:srgbClr val="100700"/>
                </a:solidFill>
                <a:sym typeface="Wingdings" panose="05000000000000000000" pitchFamily="2" charset="2"/>
              </a:rPr>
              <a:t></a:t>
            </a:r>
            <a:endParaRPr lang="es-PE" sz="2000" dirty="0">
              <a:solidFill>
                <a:srgbClr val="100700"/>
              </a:solidFill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sz="3200" dirty="0"/>
              <a:t>Crecimiento de los datos</a:t>
            </a:r>
          </a:p>
        </p:txBody>
      </p:sp>
      <p:pic>
        <p:nvPicPr>
          <p:cNvPr id="5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763" y="1438275"/>
            <a:ext cx="8678323" cy="3623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249387"/>
      </p:ext>
    </p:extLst>
  </p:cSld>
  <p:clrMapOvr>
    <a:masterClrMapping/>
  </p:clrMapOvr>
</p:sld>
</file>

<file path=ppt/theme/theme1.xml><?xml version="1.0" encoding="utf-8"?>
<a:theme xmlns:a="http://schemas.openxmlformats.org/drawingml/2006/main" name="Plantill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Plantilla</Template>
  <TotalTime>6315</TotalTime>
  <Words>1156</Words>
  <Application>Microsoft Office PowerPoint</Application>
  <PresentationFormat>Presentación en pantalla (16:9)</PresentationFormat>
  <Paragraphs>231</Paragraphs>
  <Slides>33</Slides>
  <Notes>3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33</vt:i4>
      </vt:variant>
    </vt:vector>
  </HeadingPairs>
  <TitlesOfParts>
    <vt:vector size="42" baseType="lpstr">
      <vt:lpstr>Calibri</vt:lpstr>
      <vt:lpstr>Arial</vt:lpstr>
      <vt:lpstr>Calibri Light</vt:lpstr>
      <vt:lpstr>TimesNewRomanPS-BoldMT</vt:lpstr>
      <vt:lpstr>Cambria Math</vt:lpstr>
      <vt:lpstr>Segoe UI Light</vt:lpstr>
      <vt:lpstr>Open Sans</vt:lpstr>
      <vt:lpstr>TimesNewRomanPSMT</vt:lpstr>
      <vt:lpstr>Plantilla</vt:lpstr>
      <vt:lpstr>Base de datos distribuida</vt:lpstr>
      <vt:lpstr>Introducción</vt:lpstr>
      <vt:lpstr>Crecimiento de los datos</vt:lpstr>
      <vt:lpstr>Crecimiento de los datos</vt:lpstr>
      <vt:lpstr>Crecimiento de los datos</vt:lpstr>
      <vt:lpstr>Crecimiento de los datos</vt:lpstr>
      <vt:lpstr>Crecimiento de los datos</vt:lpstr>
      <vt:lpstr>Crecimiento de los datos</vt:lpstr>
      <vt:lpstr>Crecimiento de los datos</vt:lpstr>
      <vt:lpstr>Crecimiento de los datos … muchas soluciones </vt:lpstr>
      <vt:lpstr>Cada aplicación es diferente ...</vt:lpstr>
      <vt:lpstr>Cada aplicación es diferente ...</vt:lpstr>
      <vt:lpstr>La escala es un factor común ...</vt:lpstr>
      <vt:lpstr>Sistemas distribuidos</vt:lpstr>
      <vt:lpstr>Sistemas distribuidos</vt:lpstr>
      <vt:lpstr>Sistemas monolíticos vs. distribuidos</vt:lpstr>
      <vt:lpstr>Sistemas paralelos vs. distribuidos</vt:lpstr>
      <vt:lpstr>¿Qué es un sistema distribuido?</vt:lpstr>
      <vt:lpstr>Costo de transporte de datos</vt:lpstr>
      <vt:lpstr>Desventajas de los sistemas distribuidos</vt:lpstr>
      <vt:lpstr>Un buen sistema distribuido</vt:lpstr>
      <vt:lpstr>Un buen sistema distribuido</vt:lpstr>
      <vt:lpstr>Un buen sistema distribuido</vt:lpstr>
      <vt:lpstr>Un buen sistema distribuido</vt:lpstr>
      <vt:lpstr>Un buen sistema distribuido</vt:lpstr>
      <vt:lpstr>Un buen sistema distribuido</vt:lpstr>
      <vt:lpstr>Un buen sistema distribuido</vt:lpstr>
      <vt:lpstr>Un buen sistema distribuido</vt:lpstr>
      <vt:lpstr>Un buen sistema distribuido</vt:lpstr>
      <vt:lpstr>Un buen sistema distribuido</vt:lpstr>
      <vt:lpstr>Un buen sistema distribuido</vt:lpstr>
      <vt:lpstr>Base de Datos Distribuidos</vt:lpstr>
      <vt:lpstr>Tópicos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File Organization</dc:title>
  <cp:lastModifiedBy>heider sanchez</cp:lastModifiedBy>
  <cp:revision>485</cp:revision>
  <dcterms:modified xsi:type="dcterms:W3CDTF">2023-06-12T16:03:46Z</dcterms:modified>
</cp:coreProperties>
</file>